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9.jpg" ContentType="image/jpg"/>
  <Override PartName="/ppt/media/image10.jpg" ContentType="image/jpg"/>
  <Override PartName="/ppt/media/image11.jpg" ContentType="image/jp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Lst>
  <p:notesMasterIdLst>
    <p:notesMasterId r:id="rId37"/>
  </p:notesMasterIdLst>
  <p:sldIdLst>
    <p:sldId id="256" r:id="rId2"/>
    <p:sldId id="332" r:id="rId3"/>
    <p:sldId id="333" r:id="rId4"/>
    <p:sldId id="296" r:id="rId5"/>
    <p:sldId id="297" r:id="rId6"/>
    <p:sldId id="301" r:id="rId7"/>
    <p:sldId id="309" r:id="rId8"/>
    <p:sldId id="334" r:id="rId9"/>
    <p:sldId id="259" r:id="rId10"/>
    <p:sldId id="336" r:id="rId11"/>
    <p:sldId id="325" r:id="rId12"/>
    <p:sldId id="339" r:id="rId13"/>
    <p:sldId id="338" r:id="rId14"/>
    <p:sldId id="344" r:id="rId15"/>
    <p:sldId id="345" r:id="rId16"/>
    <p:sldId id="346" r:id="rId17"/>
    <p:sldId id="347" r:id="rId18"/>
    <p:sldId id="348" r:id="rId19"/>
    <p:sldId id="340" r:id="rId20"/>
    <p:sldId id="350" r:id="rId21"/>
    <p:sldId id="341" r:id="rId22"/>
    <p:sldId id="351" r:id="rId23"/>
    <p:sldId id="352" r:id="rId24"/>
    <p:sldId id="342" r:id="rId25"/>
    <p:sldId id="353" r:id="rId26"/>
    <p:sldId id="271" r:id="rId27"/>
    <p:sldId id="354" r:id="rId28"/>
    <p:sldId id="320" r:id="rId29"/>
    <p:sldId id="326" r:id="rId30"/>
    <p:sldId id="328" r:id="rId31"/>
    <p:sldId id="327" r:id="rId32"/>
    <p:sldId id="329" r:id="rId33"/>
    <p:sldId id="330" r:id="rId34"/>
    <p:sldId id="331" r:id="rId35"/>
    <p:sldId id="270" r:id="rId36"/>
  </p:sldIdLst>
  <p:sldSz cx="9144000" cy="6858000" type="screen4x3"/>
  <p:notesSz cx="9144000" cy="6858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83" autoAdjust="0"/>
    <p:restoredTop sz="85608" autoAdjust="0"/>
  </p:normalViewPr>
  <p:slideViewPr>
    <p:cSldViewPr>
      <p:cViewPr varScale="1">
        <p:scale>
          <a:sx n="59" d="100"/>
          <a:sy n="59" d="100"/>
        </p:scale>
        <p:origin x="1468"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jpg>
</file>

<file path=ppt/media/image11.jpg>
</file>

<file path=ppt/media/image12.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D3AC2FEB-C40D-466D-BCB2-915FD7516151}" type="datetimeFigureOut">
              <a:rPr lang="en-US" smtClean="0"/>
              <a:t>9/25/2023</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E681F42-9E84-4C73-B193-94012C4E50B7}" type="slidenum">
              <a:rPr lang="en-US" smtClean="0"/>
              <a:t>‹#›</a:t>
            </a:fld>
            <a:endParaRPr lang="en-US"/>
          </a:p>
        </p:txBody>
      </p:sp>
    </p:spTree>
    <p:extLst>
      <p:ext uri="{BB962C8B-B14F-4D97-AF65-F5344CB8AC3E}">
        <p14:creationId xmlns:p14="http://schemas.microsoft.com/office/powerpoint/2010/main" val="2650028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Khả năng sử dụng là </a:t>
            </a:r>
            <a:r>
              <a:rPr lang="vi-VN"/>
              <a:t>mức độ mà một sản phẩm có thể được sử dụng bởi những người dùng đã được xác định để đạt được các mục tiêu đã xác định một cách hiệu quả, hiệu suất và thỏa đáng trong bối cảnh sử dụng cụ thể. </a:t>
            </a:r>
            <a:r>
              <a:rPr lang="en-US"/>
              <a:t>(ISO 9241)</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8</a:t>
            </a:fld>
            <a:endParaRPr lang="en-US"/>
          </a:p>
        </p:txBody>
      </p:sp>
    </p:spTree>
    <p:extLst>
      <p:ext uri="{BB962C8B-B14F-4D97-AF65-F5344CB8AC3E}">
        <p14:creationId xmlns:p14="http://schemas.microsoft.com/office/powerpoint/2010/main" val="2125588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9</a:t>
            </a:fld>
            <a:endParaRPr lang="en-US"/>
          </a:p>
        </p:txBody>
      </p:sp>
    </p:spTree>
    <p:extLst>
      <p:ext uri="{BB962C8B-B14F-4D97-AF65-F5344CB8AC3E}">
        <p14:creationId xmlns:p14="http://schemas.microsoft.com/office/powerpoint/2010/main" val="533924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 </a:t>
            </a:r>
            <a:r>
              <a:rPr lang="en-US" b="1"/>
              <a:t>effectiveness</a:t>
            </a:r>
            <a:r>
              <a:rPr lang="en-US"/>
              <a:t>, </a:t>
            </a:r>
            <a:r>
              <a:rPr lang="en-US" b="1"/>
              <a:t>efficiency</a:t>
            </a:r>
            <a:r>
              <a:rPr lang="en-US"/>
              <a:t> and </a:t>
            </a:r>
            <a:r>
              <a:rPr lang="en-US" b="1"/>
              <a:t>satisfaction</a:t>
            </a:r>
            <a:r>
              <a:rPr lang="en-US"/>
              <a:t> with which specified users achieve specified goals in particular environments.</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10</a:t>
            </a:fld>
            <a:endParaRPr lang="en-US"/>
          </a:p>
        </p:txBody>
      </p:sp>
    </p:spTree>
    <p:extLst>
      <p:ext uri="{BB962C8B-B14F-4D97-AF65-F5344CB8AC3E}">
        <p14:creationId xmlns:p14="http://schemas.microsoft.com/office/powerpoint/2010/main" val="3217882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17</a:t>
            </a:fld>
            <a:endParaRPr lang="en-US"/>
          </a:p>
        </p:txBody>
      </p:sp>
    </p:spTree>
    <p:extLst>
      <p:ext uri="{BB962C8B-B14F-4D97-AF65-F5344CB8AC3E}">
        <p14:creationId xmlns:p14="http://schemas.microsoft.com/office/powerpoint/2010/main" val="2700270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24</a:t>
            </a:fld>
            <a:endParaRPr lang="en-US"/>
          </a:p>
        </p:txBody>
      </p:sp>
    </p:spTree>
    <p:extLst>
      <p:ext uri="{BB962C8B-B14F-4D97-AF65-F5344CB8AC3E}">
        <p14:creationId xmlns:p14="http://schemas.microsoft.com/office/powerpoint/2010/main" val="2908569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6" name="Rectangle 4"/>
            <p:cNvSpPr>
              <a:spLocks noChangeArrowheads="1"/>
            </p:cNvSpPr>
            <p:nvPr/>
          </p:nvSpPr>
          <p:spPr bwMode="hidden">
            <a:xfrm>
              <a:off x="1081" y="1065"/>
              <a:ext cx="4679" cy="1596"/>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9" name="Rectangle 7"/>
              <p:cNvSpPr>
                <a:spLocks noChangeArrowheads="1"/>
              </p:cNvSpPr>
              <p:nvPr userDrawn="1"/>
            </p:nvSpPr>
            <p:spPr bwMode="auto">
              <a:xfrm>
                <a:off x="1081" y="1065"/>
                <a:ext cx="362" cy="405"/>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 name="Rectangle 8"/>
              <p:cNvSpPr>
                <a:spLocks noChangeArrowheads="1"/>
              </p:cNvSpPr>
              <p:nvPr userDrawn="1"/>
            </p:nvSpPr>
            <p:spPr bwMode="auto">
              <a:xfrm>
                <a:off x="1437" y="672"/>
                <a:ext cx="369" cy="400"/>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1" name="Rectangle 9"/>
              <p:cNvSpPr>
                <a:spLocks noChangeArrowheads="1"/>
              </p:cNvSpPr>
              <p:nvPr userDrawn="1"/>
            </p:nvSpPr>
            <p:spPr bwMode="auto">
              <a:xfrm>
                <a:off x="719" y="2257"/>
                <a:ext cx="368" cy="404"/>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2" name="Rectangle 10"/>
              <p:cNvSpPr>
                <a:spLocks noChangeArrowheads="1"/>
              </p:cNvSpPr>
              <p:nvPr userDrawn="1"/>
            </p:nvSpPr>
            <p:spPr bwMode="auto">
              <a:xfrm>
                <a:off x="1437" y="1065"/>
                <a:ext cx="369" cy="405"/>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3" name="Rectangle 11"/>
              <p:cNvSpPr>
                <a:spLocks noChangeArrowheads="1"/>
              </p:cNvSpPr>
              <p:nvPr userDrawn="1"/>
            </p:nvSpPr>
            <p:spPr bwMode="auto">
              <a:xfrm>
                <a:off x="719" y="1464"/>
                <a:ext cx="368" cy="39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4" name="Rectangle 12"/>
              <p:cNvSpPr>
                <a:spLocks noChangeArrowheads="1"/>
              </p:cNvSpPr>
              <p:nvPr userDrawn="1"/>
            </p:nvSpPr>
            <p:spPr bwMode="auto">
              <a:xfrm>
                <a:off x="0" y="1464"/>
                <a:ext cx="367" cy="399"/>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5" name="Rectangle 13"/>
              <p:cNvSpPr>
                <a:spLocks noChangeArrowheads="1"/>
              </p:cNvSpPr>
              <p:nvPr userDrawn="1"/>
            </p:nvSpPr>
            <p:spPr bwMode="auto">
              <a:xfrm>
                <a:off x="1081" y="1464"/>
                <a:ext cx="362" cy="39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6" name="Rectangle 14"/>
              <p:cNvSpPr>
                <a:spLocks noChangeArrowheads="1"/>
              </p:cNvSpPr>
              <p:nvPr userDrawn="1"/>
            </p:nvSpPr>
            <p:spPr bwMode="auto">
              <a:xfrm>
                <a:off x="361" y="1857"/>
                <a:ext cx="363" cy="406"/>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7" name="Rectangle 15"/>
              <p:cNvSpPr>
                <a:spLocks noChangeArrowheads="1"/>
              </p:cNvSpPr>
              <p:nvPr userDrawn="1"/>
            </p:nvSpPr>
            <p:spPr bwMode="auto">
              <a:xfrm>
                <a:off x="719" y="1857"/>
                <a:ext cx="368" cy="40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grpSp>
      <p:sp>
        <p:nvSpPr>
          <p:cNvPr id="2" name="Title 1"/>
          <p:cNvSpPr>
            <a:spLocks noGrp="1"/>
          </p:cNvSpPr>
          <p:nvPr>
            <p:ph type="ctrTitle"/>
          </p:nvPr>
        </p:nvSpPr>
        <p:spPr>
          <a:xfrm>
            <a:off x="2867026" y="1690688"/>
            <a:ext cx="6276974" cy="2533649"/>
          </a:xfrm>
        </p:spPr>
        <p:txBody>
          <a:bodyPr>
            <a:normAutofit/>
          </a:bodyPr>
          <a:lstStyle>
            <a:lvl1pPr>
              <a:defRPr sz="4800">
                <a:solidFill>
                  <a:schemeClr val="bg1"/>
                </a:solidFill>
              </a:defRPr>
            </a:lvl1pPr>
          </a:lstStyle>
          <a:p>
            <a:r>
              <a:rPr lang="en-US"/>
              <a:t>Click to edit Master title style</a:t>
            </a:r>
          </a:p>
        </p:txBody>
      </p:sp>
      <p:sp>
        <p:nvSpPr>
          <p:cNvPr id="3" name="Subtitle 2"/>
          <p:cNvSpPr>
            <a:spLocks noGrp="1"/>
          </p:cNvSpPr>
          <p:nvPr>
            <p:ph type="subTitle" idx="1"/>
          </p:nvPr>
        </p:nvSpPr>
        <p:spPr>
          <a:xfrm>
            <a:off x="2847431" y="4267200"/>
            <a:ext cx="6296569" cy="1752600"/>
          </a:xfrm>
        </p:spPr>
        <p:txBody>
          <a:bodyPr/>
          <a:lstStyle>
            <a:lvl1pPr marL="0" indent="0" algn="ctr">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8"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19" name="Footer Placeholder 4"/>
          <p:cNvSpPr>
            <a:spLocks noGrp="1"/>
          </p:cNvSpPr>
          <p:nvPr>
            <p:ph type="ftr" sz="quarter" idx="11"/>
          </p:nvPr>
        </p:nvSpPr>
        <p:spPr/>
        <p:txBody>
          <a:bodyPr/>
          <a:lstStyle>
            <a:lvl1pPr>
              <a:defRPr/>
            </a:lvl1pPr>
          </a:lstStyle>
          <a:p>
            <a:endParaRPr lang="en-US"/>
          </a:p>
        </p:txBody>
      </p:sp>
      <p:sp>
        <p:nvSpPr>
          <p:cNvPr id="20" name="Slide Number Placeholder 5"/>
          <p:cNvSpPr>
            <a:spLocks noGrp="1"/>
          </p:cNvSpPr>
          <p:nvPr>
            <p:ph type="sldNum" sz="quarter" idx="12"/>
          </p:nvPr>
        </p:nvSpPr>
        <p:spPr/>
        <p:txBody>
          <a:bodyPr/>
          <a:lstStyle>
            <a:lvl1pPr>
              <a:defRPr lang="en-US" altLang="en-US" smtClean="0"/>
            </a:lvl1pPr>
          </a:lstStyle>
          <a:p>
            <a:fld id="{B6F15528-21DE-4FAA-801E-634DDDAF4B2B}" type="slidenum">
              <a:rPr lang="en-US" smtClean="0"/>
              <a:t>‹#›</a:t>
            </a:fld>
            <a:endParaRPr lang="en-US"/>
          </a:p>
        </p:txBody>
      </p:sp>
    </p:spTree>
    <p:extLst>
      <p:ext uri="{BB962C8B-B14F-4D97-AF65-F5344CB8AC3E}">
        <p14:creationId xmlns:p14="http://schemas.microsoft.com/office/powerpoint/2010/main" val="2444706608"/>
      </p:ext>
    </p:extLst>
  </p:cSld>
  <p:clrMapOvr>
    <a:masterClrMapping/>
  </p:clrMapOvr>
  <p:transition spd="slow"/>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Big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22638"/>
            <a:ext cx="8229600" cy="1253762"/>
          </a:xfrm>
        </p:spPr>
        <p:txBody>
          <a:bodyPr/>
          <a:lstStyle>
            <a:lvl1pPr>
              <a:lnSpc>
                <a:spcPct val="90000"/>
              </a:lnSpc>
              <a:defRPr/>
            </a:lvl1pPr>
          </a:lstStyle>
          <a:p>
            <a:r>
              <a:rPr lang="en-US"/>
              <a:t>Click to edit </a:t>
            </a:r>
            <a:br>
              <a:rPr lang="en-US"/>
            </a:br>
            <a:r>
              <a:rPr lang="en-US"/>
              <a:t>Master title style</a:t>
            </a:r>
          </a:p>
        </p:txBody>
      </p:sp>
      <p:sp>
        <p:nvSpPr>
          <p:cNvPr id="3"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807859736"/>
      </p:ext>
    </p:extLst>
  </p:cSld>
  <p:clrMapOvr>
    <a:masterClrMapping/>
  </p:clrMapOvr>
  <p:transition>
    <p:dissolv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84311759-88B6-4308-BE58-5BED54BFBE85}" type="datetime1">
              <a:rPr lang="en-US" smtClean="0"/>
              <a:t>9/25/2023</a:t>
            </a:fld>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66164962"/>
      </p:ext>
    </p:extLst>
  </p:cSld>
  <p:clrMapOvr>
    <a:masterClrMapping/>
  </p:clrMapOvr>
  <p:transition>
    <p:dissolv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394063"/>
            <a:ext cx="8229600" cy="990600"/>
          </a:xfrm>
        </p:spPr>
        <p:txBody>
          <a:bodyPr/>
          <a:lstStyle/>
          <a:p>
            <a:r>
              <a:rPr lang="en-US"/>
              <a:t>Click to edit Master title style</a:t>
            </a:r>
          </a:p>
        </p:txBody>
      </p:sp>
      <p:sp>
        <p:nvSpPr>
          <p:cNvPr id="3" name="Table Placeholder 2"/>
          <p:cNvSpPr>
            <a:spLocks noGrp="1"/>
          </p:cNvSpPr>
          <p:nvPr>
            <p:ph type="tbl" idx="1"/>
          </p:nvPr>
        </p:nvSpPr>
        <p:spPr>
          <a:xfrm>
            <a:off x="457200" y="1524000"/>
            <a:ext cx="8229600" cy="4724400"/>
          </a:xfrm>
        </p:spPr>
        <p:txBody>
          <a:bodyPr/>
          <a:lstStyle/>
          <a:p>
            <a:pPr lvl="0"/>
            <a:r>
              <a:rPr lang="en-US" noProof="0"/>
              <a:t>Click icon to add table</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42970972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a:lvl1pPr>
          </a:lstStyle>
          <a:p>
            <a:r>
              <a:rPr lang="en-US"/>
              <a:t>Click to edit Master title style</a:t>
            </a:r>
          </a:p>
        </p:txBody>
      </p:sp>
      <p:sp>
        <p:nvSpPr>
          <p:cNvPr id="3" name="Content Placeholder 2"/>
          <p:cNvSpPr>
            <a:spLocks noGrp="1"/>
          </p:cNvSpPr>
          <p:nvPr>
            <p:ph idx="1"/>
          </p:nvPr>
        </p:nvSpPr>
        <p:spPr/>
        <p:txBody>
          <a:bodyPr/>
          <a:lstStyle>
            <a:lvl1pPr>
              <a:spcBef>
                <a:spcPts val="800"/>
              </a:spcBef>
              <a:defRPr lang="en-US" smtClean="0"/>
            </a:lvl1pPr>
            <a:lvl2pPr>
              <a:defRPr lang="en-US" smtClean="0"/>
            </a:lvl2pPr>
            <a:lvl3pPr>
              <a:defRPr lang="en-US" smtClean="0"/>
            </a:lvl3pPr>
            <a:lvl4pPr>
              <a:defRPr lang="en-US" smtClean="0"/>
            </a:lvl4pPr>
            <a:lvl5pPr>
              <a:defRPr lang="en-US"/>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852B02B5-8667-48E1-9C5E-023FF341C704}" type="datetime1">
              <a:rPr lang="en-US" smtClean="0"/>
              <a:t>9/25/2023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523079403"/>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Big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9574"/>
            <a:ext cx="8229600" cy="1252800"/>
          </a:xfrm>
        </p:spPr>
        <p:txBody>
          <a:bodyPr/>
          <a:lstStyle>
            <a:lvl1pPr>
              <a:lnSpc>
                <a:spcPct val="90000"/>
              </a:lnSpc>
              <a:defRPr lang="en-US"/>
            </a:lvl1pPr>
          </a:lstStyle>
          <a:p>
            <a:r>
              <a:rPr lang="en-US"/>
              <a:t>Click to edit </a:t>
            </a:r>
            <a:br>
              <a:rPr lang="en-US"/>
            </a:br>
            <a:r>
              <a:rPr lang="en-US"/>
              <a:t>Master title style</a:t>
            </a:r>
          </a:p>
        </p:txBody>
      </p:sp>
      <p:sp>
        <p:nvSpPr>
          <p:cNvPr id="3" name="Content Placeholder 2"/>
          <p:cNvSpPr>
            <a:spLocks noGrp="1"/>
          </p:cNvSpPr>
          <p:nvPr>
            <p:ph idx="1"/>
          </p:nvPr>
        </p:nvSpPr>
        <p:spPr>
          <a:xfrm>
            <a:off x="457200" y="1828800"/>
            <a:ext cx="8229600" cy="4419600"/>
          </a:xfrm>
        </p:spPr>
        <p:txBody>
          <a:bodyPr/>
          <a:lstStyle>
            <a:lvl1pPr>
              <a:spcBef>
                <a:spcPts val="800"/>
              </a:spcBef>
              <a:defRPr lang="en-US" smtClean="0"/>
            </a:lvl1pPr>
            <a:lvl2pPr>
              <a:defRPr lang="en-US" smtClean="0"/>
            </a:lvl2pPr>
            <a:lvl3pPr>
              <a:defRPr lang="en-US" smtClean="0"/>
            </a:lvl3pPr>
            <a:lvl4pPr>
              <a:defRPr lang="en-US" smtClean="0"/>
            </a:lvl4pPr>
            <a:lvl5pPr>
              <a:defRPr lang="en-US"/>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060767734"/>
      </p:ext>
    </p:extLst>
  </p:cSld>
  <p:clrMapOvr>
    <a:masterClrMapping/>
  </p:clrMapOvr>
  <p:transition spd="slow"/>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3" name="Picture 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3" y="2438400"/>
            <a:ext cx="9144001"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722313" y="2828925"/>
            <a:ext cx="7772400" cy="1362075"/>
          </a:xfrm>
        </p:spPr>
        <p:txBody>
          <a:bodyPr/>
          <a:lstStyle>
            <a:lvl1pPr algn="ctr">
              <a:defRPr lang="en-US" sz="4400"/>
            </a:lvl1pPr>
          </a:lstStyle>
          <a:p>
            <a:r>
              <a:rPr lang="en-US"/>
              <a:t>Click to edit Master title style</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816402800"/>
      </p:ext>
    </p:extLst>
  </p:cSld>
  <p:clrMapOvr>
    <a:masterClrMapping/>
  </p:clrMapOvr>
  <p:transition spd="slow"/>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24000"/>
            <a:ext cx="4038600" cy="46482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524000"/>
            <a:ext cx="4038600" cy="46482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037848181"/>
      </p:ext>
    </p:extLst>
  </p:cSld>
  <p:clrMapOvr>
    <a:masterClrMapping/>
  </p:clrMapOvr>
  <p:transition spd="slow"/>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286000"/>
            <a:ext cx="4040188" cy="39624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24000"/>
            <a:ext cx="4041775"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286000"/>
            <a:ext cx="4041775" cy="39624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75C174D5-0113-4259-98F0-37CC1DF77000}" type="datetime1">
              <a:rPr lang="en-US" smtClean="0"/>
              <a:t>9/25/2023</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536173122"/>
      </p:ext>
    </p:extLst>
  </p:cSld>
  <p:clrMapOvr>
    <a:masterClrMapping/>
  </p:clrMapOvr>
  <p:transition spd="slow"/>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24000"/>
            <a:ext cx="8229600" cy="2286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57200" y="3886200"/>
            <a:ext cx="8229600" cy="2362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5"/>
          </p:nvPr>
        </p:nvSpPr>
        <p:spPr/>
        <p:txBody>
          <a:bodyPr/>
          <a:lstStyle>
            <a:lvl1pPr>
              <a:defRPr/>
            </a:lvl1pPr>
          </a:lstStyle>
          <a:p>
            <a:fld id="{75C174D5-0113-4259-98F0-37CC1DF77000}" type="datetime1">
              <a:rPr lang="en-US" smtClean="0"/>
              <a:t>9/25/2023</a:t>
            </a:fld>
            <a:endParaRPr lang="en-US"/>
          </a:p>
        </p:txBody>
      </p:sp>
      <p:sp>
        <p:nvSpPr>
          <p:cNvPr id="6" name="Footer Placeholder 4"/>
          <p:cNvSpPr>
            <a:spLocks noGrp="1"/>
          </p:cNvSpPr>
          <p:nvPr>
            <p:ph type="ftr" sz="quarter" idx="16"/>
          </p:nvPr>
        </p:nvSpPr>
        <p:spPr/>
        <p:txBody>
          <a:bodyPr/>
          <a:lstStyle>
            <a:lvl1pPr>
              <a:defRPr/>
            </a:lvl1pPr>
          </a:lstStyle>
          <a:p>
            <a:endParaRPr lang="en-US"/>
          </a:p>
        </p:txBody>
      </p:sp>
      <p:sp>
        <p:nvSpPr>
          <p:cNvPr id="8" name="Slide Number Placeholder 5"/>
          <p:cNvSpPr>
            <a:spLocks noGrp="1"/>
          </p:cNvSpPr>
          <p:nvPr>
            <p:ph type="sldNum" sz="quarter" idx="17"/>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166206532"/>
      </p:ext>
    </p:extLst>
  </p:cSld>
  <p:clrMapOvr>
    <a:masterClrMapping/>
  </p:clrMapOvr>
  <p:transition spd="slow"/>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 Layou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09252"/>
            <a:ext cx="4038600" cy="4724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4"/>
          </p:nvPr>
        </p:nvSpPr>
        <p:spPr>
          <a:xfrm>
            <a:off x="4648200" y="1524000"/>
            <a:ext cx="4038600" cy="2286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8"/>
          <p:cNvSpPr>
            <a:spLocks noGrp="1"/>
          </p:cNvSpPr>
          <p:nvPr>
            <p:ph sz="quarter" idx="15"/>
          </p:nvPr>
        </p:nvSpPr>
        <p:spPr>
          <a:xfrm>
            <a:off x="4648200" y="3871452"/>
            <a:ext cx="4038600" cy="2362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6"/>
          </p:nvPr>
        </p:nvSpPr>
        <p:spPr/>
        <p:txBody>
          <a:bodyPr/>
          <a:lstStyle>
            <a:lvl1pPr>
              <a:defRPr/>
            </a:lvl1pPr>
          </a:lstStyle>
          <a:p>
            <a:fld id="{75C174D5-0113-4259-98F0-37CC1DF77000}" type="datetime1">
              <a:rPr lang="en-US" smtClean="0"/>
              <a:t>9/25/2023</a:t>
            </a:fld>
            <a:endParaRPr lang="en-US"/>
          </a:p>
        </p:txBody>
      </p:sp>
      <p:sp>
        <p:nvSpPr>
          <p:cNvPr id="8" name="Footer Placeholder 4"/>
          <p:cNvSpPr>
            <a:spLocks noGrp="1"/>
          </p:cNvSpPr>
          <p:nvPr>
            <p:ph type="ftr" sz="quarter" idx="17"/>
          </p:nvPr>
        </p:nvSpPr>
        <p:spPr/>
        <p:txBody>
          <a:bodyPr/>
          <a:lstStyle>
            <a:lvl1pPr>
              <a:defRPr/>
            </a:lvl1pPr>
          </a:lstStyle>
          <a:p>
            <a:endParaRPr lang="en-US"/>
          </a:p>
        </p:txBody>
      </p:sp>
      <p:sp>
        <p:nvSpPr>
          <p:cNvPr id="11" name="Slide Number Placeholder 5"/>
          <p:cNvSpPr>
            <a:spLocks noGrp="1"/>
          </p:cNvSpPr>
          <p:nvPr>
            <p:ph type="sldNum" sz="quarter" idx="18"/>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896002829"/>
      </p:ext>
    </p:extLst>
  </p:cSld>
  <p:clrMapOvr>
    <a:masterClrMapping/>
  </p:clrMapOvr>
  <p:transition spd="slow"/>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22638"/>
            <a:ext cx="8229600" cy="962025"/>
          </a:xfrm>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B8F45AD6-00BF-4BF7-93C3-60258E46BD1E}" type="datetime1">
              <a:rPr lang="en-US" smtClean="0"/>
              <a:t>9/25/2023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107919260"/>
      </p:ext>
    </p:extLst>
  </p:cSld>
  <p:clrMapOvr>
    <a:masterClrMapping/>
  </p:clrMapOvr>
  <p:transition>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409575"/>
            <a:ext cx="82296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vi-VN"/>
              <a:t>Click to edit Master title style</a:t>
            </a:r>
          </a:p>
        </p:txBody>
      </p:sp>
      <p:sp>
        <p:nvSpPr>
          <p:cNvPr id="3" name="Text Placeholder 2"/>
          <p:cNvSpPr>
            <a:spLocks noGrp="1"/>
          </p:cNvSpPr>
          <p:nvPr>
            <p:ph type="body" idx="1"/>
          </p:nvPr>
        </p:nvSpPr>
        <p:spPr bwMode="auto">
          <a:xfrm>
            <a:off x="457200" y="1524000"/>
            <a:ext cx="82296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vi-VN"/>
              <a:t>Edit Master text styles</a:t>
            </a:r>
          </a:p>
          <a:p>
            <a:pPr lvl="1"/>
            <a:r>
              <a:rPr lang="en-US" altLang="vi-VN"/>
              <a:t>Second level</a:t>
            </a:r>
          </a:p>
          <a:p>
            <a:pPr lvl="2"/>
            <a:r>
              <a:rPr lang="en-US" altLang="vi-VN"/>
              <a:t>Third level</a:t>
            </a:r>
          </a:p>
          <a:p>
            <a:pPr lvl="3"/>
            <a:r>
              <a:rPr lang="en-US" altLang="vi-VN"/>
              <a:t>Fourth level</a:t>
            </a:r>
          </a:p>
          <a:p>
            <a:pPr lvl="4"/>
            <a:r>
              <a:rPr lang="en-US" altLang="vi-VN"/>
              <a:t>Fifth level</a:t>
            </a:r>
          </a:p>
        </p:txBody>
      </p:sp>
      <p:sp>
        <p:nvSpPr>
          <p:cNvPr id="4" name="Date Placeholder 3"/>
          <p:cNvSpPr>
            <a:spLocks noGrp="1"/>
          </p:cNvSpPr>
          <p:nvPr>
            <p:ph type="dt" sz="half" idx="2"/>
          </p:nvPr>
        </p:nvSpPr>
        <p:spPr>
          <a:xfrm>
            <a:off x="457200" y="6420464"/>
            <a:ext cx="2133600" cy="320675"/>
          </a:xfrm>
          <a:prstGeom prst="rect">
            <a:avLst/>
          </a:prstGeom>
        </p:spPr>
        <p:txBody>
          <a:bodyPr vert="horz" lIns="91440" tIns="45720" rIns="91440" bIns="45720" rtlCol="0" anchor="ctr"/>
          <a:lstStyle>
            <a:lvl1pPr algn="l"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fld id="{75C174D5-0113-4259-98F0-37CC1DF77000}" type="datetime1">
              <a:rPr lang="en-US" smtClean="0"/>
              <a:t>9/25/2023</a:t>
            </a:fld>
            <a:endParaRPr lang="en-US"/>
          </a:p>
        </p:txBody>
      </p:sp>
      <p:sp>
        <p:nvSpPr>
          <p:cNvPr id="5" name="Footer Placeholder 4"/>
          <p:cNvSpPr>
            <a:spLocks noGrp="1"/>
          </p:cNvSpPr>
          <p:nvPr>
            <p:ph type="ftr" sz="quarter" idx="3"/>
          </p:nvPr>
        </p:nvSpPr>
        <p:spPr>
          <a:xfrm>
            <a:off x="3124200" y="6420464"/>
            <a:ext cx="2895600" cy="320675"/>
          </a:xfrm>
          <a:prstGeom prst="rect">
            <a:avLst/>
          </a:prstGeom>
        </p:spPr>
        <p:txBody>
          <a:bodyPr vert="horz" lIns="91440" tIns="45720" rIns="91440" bIns="45720" rtlCol="0" anchor="ctr"/>
          <a:lstStyle>
            <a:lvl1pPr algn="ctr"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420464"/>
            <a:ext cx="2133600" cy="32067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00">
                <a:solidFill>
                  <a:srgbClr val="898989"/>
                </a:solidFill>
                <a:latin typeface="Arial" panose="020B0604020202020204" pitchFamily="34" charset="0"/>
                <a:cs typeface="Arial" panose="020B0604020202020204" pitchFamily="34" charset="0"/>
              </a:defRPr>
            </a:lvl1pPr>
          </a:lstStyle>
          <a:p>
            <a:fld id="{B6F15528-21DE-4FAA-801E-634DDDAF4B2B}" type="slidenum">
              <a:rPr lang="en-US" smtClean="0"/>
              <a:t>‹#›</a:t>
            </a:fld>
            <a:endParaRPr lang="en-US"/>
          </a:p>
        </p:txBody>
      </p:sp>
      <p:grpSp>
        <p:nvGrpSpPr>
          <p:cNvPr id="1031" name="Group 4"/>
          <p:cNvGrpSpPr>
            <a:grpSpLocks/>
          </p:cNvGrpSpPr>
          <p:nvPr/>
        </p:nvGrpSpPr>
        <p:grpSpPr bwMode="auto">
          <a:xfrm>
            <a:off x="0" y="0"/>
            <a:ext cx="9144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1033" name="Rectangle 6"/>
            <p:cNvSpPr>
              <a:spLocks noChangeArrowheads="1"/>
            </p:cNvSpPr>
            <p:nvPr/>
          </p:nvSpPr>
          <p:spPr bwMode="auto">
            <a:xfrm>
              <a:off x="260" y="85"/>
              <a:ext cx="5500" cy="173"/>
            </a:xfrm>
            <a:prstGeom prst="rect">
              <a:avLst/>
            </a:prstGeom>
            <a:gradFill rotWithShape="0">
              <a:gsLst>
                <a:gs pos="0">
                  <a:srgbClr val="00007D"/>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4" name="Rectangle 7"/>
            <p:cNvSpPr>
              <a:spLocks noChangeArrowheads="1"/>
            </p:cNvSpPr>
            <p:nvPr/>
          </p:nvSpPr>
          <p:spPr bwMode="auto">
            <a:xfrm>
              <a:off x="258" y="85"/>
              <a:ext cx="87" cy="8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5" name="Rectangle 8"/>
            <p:cNvSpPr>
              <a:spLocks noChangeArrowheads="1"/>
            </p:cNvSpPr>
            <p:nvPr/>
          </p:nvSpPr>
          <p:spPr bwMode="auto">
            <a:xfrm>
              <a:off x="345" y="0"/>
              <a:ext cx="88"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6" name="Rectangle 9"/>
            <p:cNvSpPr>
              <a:spLocks noChangeArrowheads="1"/>
            </p:cNvSpPr>
            <p:nvPr/>
          </p:nvSpPr>
          <p:spPr bwMode="auto">
            <a:xfrm>
              <a:off x="345" y="85"/>
              <a:ext cx="88" cy="8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37" name="Rectangle 10"/>
            <p:cNvSpPr>
              <a:spLocks noChangeArrowheads="1"/>
            </p:cNvSpPr>
            <p:nvPr/>
          </p:nvSpPr>
          <p:spPr bwMode="auto">
            <a:xfrm>
              <a:off x="173" y="173"/>
              <a:ext cx="86"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8" name="Rectangle 11"/>
            <p:cNvSpPr>
              <a:spLocks noChangeArrowheads="1"/>
            </p:cNvSpPr>
            <p:nvPr/>
          </p:nvSpPr>
          <p:spPr bwMode="auto">
            <a:xfrm>
              <a:off x="83" y="86"/>
              <a:ext cx="89" cy="87"/>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9" name="Rectangle 12"/>
            <p:cNvSpPr>
              <a:spLocks noChangeArrowheads="1"/>
            </p:cNvSpPr>
            <p:nvPr/>
          </p:nvSpPr>
          <p:spPr bwMode="auto">
            <a:xfrm>
              <a:off x="258" y="171"/>
              <a:ext cx="87" cy="87"/>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40" name="Rectangle 13"/>
            <p:cNvSpPr>
              <a:spLocks noChangeArrowheads="1"/>
            </p:cNvSpPr>
            <p:nvPr/>
          </p:nvSpPr>
          <p:spPr bwMode="auto">
            <a:xfrm>
              <a:off x="173" y="258"/>
              <a:ext cx="86" cy="8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grpSp>
    </p:spTree>
    <p:extLst>
      <p:ext uri="{BB962C8B-B14F-4D97-AF65-F5344CB8AC3E}">
        <p14:creationId xmlns:p14="http://schemas.microsoft.com/office/powerpoint/2010/main" val="184614146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2">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3">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4">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5">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Lst>
      </p:bldP>
    </p:bldLst>
  </p:timing>
  <p:hf hdr="0" ftr="0" dt="0"/>
  <p:txStyles>
    <p:titleStyle>
      <a:lvl1pPr algn="l" rtl="0" eaLnBrk="1" fontAlgn="base" hangingPunct="1">
        <a:spcBef>
          <a:spcPct val="0"/>
        </a:spcBef>
        <a:spcAft>
          <a:spcPct val="0"/>
        </a:spcAft>
        <a:defRPr sz="4400" b="1" kern="1200">
          <a:solidFill>
            <a:schemeClr val="tx1"/>
          </a:solidFill>
          <a:latin typeface="Bahnschrift Light SemiCondensed" panose="020B0502040204020203" pitchFamily="34" charset="0"/>
          <a:ea typeface="Bahnschrift Light SemiCondensed" panose="020B0502040204020203" pitchFamily="34" charset="0"/>
          <a:cs typeface="Arial" pitchFamily="34" charset="0"/>
        </a:defRPr>
      </a:lvl1pPr>
      <a:lvl2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2pPr>
      <a:lvl3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3pPr>
      <a:lvl4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4pPr>
      <a:lvl5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5pPr>
      <a:lvl6pPr marL="457200" algn="ctr" rtl="0" eaLnBrk="1" fontAlgn="base" hangingPunct="1">
        <a:spcBef>
          <a:spcPct val="0"/>
        </a:spcBef>
        <a:spcAft>
          <a:spcPct val="0"/>
        </a:spcAft>
        <a:defRPr sz="4000" b="1">
          <a:solidFill>
            <a:schemeClr val="tx1"/>
          </a:solidFill>
          <a:latin typeface="Calibri" pitchFamily="34" charset="0"/>
        </a:defRPr>
      </a:lvl6pPr>
      <a:lvl7pPr marL="914400" algn="ctr" rtl="0" eaLnBrk="1" fontAlgn="base" hangingPunct="1">
        <a:spcBef>
          <a:spcPct val="0"/>
        </a:spcBef>
        <a:spcAft>
          <a:spcPct val="0"/>
        </a:spcAft>
        <a:defRPr sz="4000" b="1">
          <a:solidFill>
            <a:schemeClr val="tx1"/>
          </a:solidFill>
          <a:latin typeface="Calibri" pitchFamily="34" charset="0"/>
        </a:defRPr>
      </a:lvl7pPr>
      <a:lvl8pPr marL="1371600" algn="ctr" rtl="0" eaLnBrk="1" fontAlgn="base" hangingPunct="1">
        <a:spcBef>
          <a:spcPct val="0"/>
        </a:spcBef>
        <a:spcAft>
          <a:spcPct val="0"/>
        </a:spcAft>
        <a:defRPr sz="4000" b="1">
          <a:solidFill>
            <a:schemeClr val="tx1"/>
          </a:solidFill>
          <a:latin typeface="Calibri" pitchFamily="34" charset="0"/>
        </a:defRPr>
      </a:lvl8pPr>
      <a:lvl9pPr marL="1828800" algn="ctr" rtl="0" eaLnBrk="1" fontAlgn="base" hangingPunct="1">
        <a:spcBef>
          <a:spcPct val="0"/>
        </a:spcBef>
        <a:spcAft>
          <a:spcPct val="0"/>
        </a:spcAft>
        <a:defRPr sz="4000" b="1">
          <a:solidFill>
            <a:schemeClr val="tx1"/>
          </a:solidFill>
          <a:latin typeface="Calibri" pitchFamily="34" charset="0"/>
        </a:defRPr>
      </a:lvl9pPr>
    </p:titleStyle>
    <p:bodyStyle>
      <a:lvl1pPr marL="342900" indent="-342900" algn="l" rtl="0" eaLnBrk="1" fontAlgn="base" hangingPunct="1">
        <a:spcBef>
          <a:spcPts val="800"/>
        </a:spcBef>
        <a:spcAft>
          <a:spcPct val="0"/>
        </a:spcAft>
        <a:buFont typeface="Arial" panose="020B0604020202020204" pitchFamily="34" charset="0"/>
        <a:buChar char="•"/>
        <a:defRPr sz="2800" kern="1200">
          <a:solidFill>
            <a:schemeClr val="tx1"/>
          </a:solidFill>
          <a:latin typeface="Bahnschrift Light" panose="020B0502040204020203" pitchFamily="34" charset="0"/>
          <a:ea typeface="Bahnschrift Light" panose="020B0502040204020203" pitchFamily="34" charset="0"/>
          <a:cs typeface="Arial" pitchFamily="34" charset="0"/>
        </a:defRPr>
      </a:lvl1pPr>
      <a:lvl2pPr marL="742950" indent="-285750" algn="l" rtl="0" eaLnBrk="1" fontAlgn="base" hangingPunct="1">
        <a:spcBef>
          <a:spcPct val="20000"/>
        </a:spcBef>
        <a:spcAft>
          <a:spcPct val="0"/>
        </a:spcAft>
        <a:buFont typeface="Arial" panose="020B0604020202020204" pitchFamily="34" charset="0"/>
        <a:buChar char="–"/>
        <a:defRPr sz="2400" kern="1200">
          <a:solidFill>
            <a:schemeClr val="tx1"/>
          </a:solidFill>
          <a:latin typeface="Bahnschrift Light" panose="020B0502040204020203" pitchFamily="34" charset="0"/>
          <a:ea typeface="Bahnschrift Light" panose="020B0502040204020203" pitchFamily="34" charset="0"/>
          <a:cs typeface="Arial"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Bahnschrift Light" panose="020B0502040204020203" pitchFamily="34" charset="0"/>
          <a:ea typeface="Bahnschrift Light" panose="020B0502040204020203" pitchFamily="34" charset="0"/>
          <a:cs typeface="Arial" pitchFamily="34" charset="0"/>
        </a:defRPr>
      </a:lvl3pPr>
      <a:lvl4pPr marL="1600200" indent="-228600" algn="l" rtl="0" eaLnBrk="1" fontAlgn="base" hangingPunct="1">
        <a:spcBef>
          <a:spcPct val="20000"/>
        </a:spcBef>
        <a:spcAft>
          <a:spcPct val="0"/>
        </a:spcAft>
        <a:buFont typeface="Arial" panose="020B0604020202020204" pitchFamily="34" charset="0"/>
        <a:buChar char="–"/>
        <a:defRPr kern="1200">
          <a:solidFill>
            <a:schemeClr val="tx1"/>
          </a:solidFill>
          <a:latin typeface="Bahnschrift Light" panose="020B0502040204020203" pitchFamily="34" charset="0"/>
          <a:ea typeface="Bahnschrift Light" panose="020B0502040204020203" pitchFamily="34" charset="0"/>
          <a:cs typeface="Arial" pitchFamily="34" charset="0"/>
        </a:defRPr>
      </a:lvl4pPr>
      <a:lvl5pPr marL="2057400" indent="-228600" algn="l" rtl="0" eaLnBrk="1" fontAlgn="base" hangingPunct="1">
        <a:spcBef>
          <a:spcPct val="20000"/>
        </a:spcBef>
        <a:spcAft>
          <a:spcPct val="0"/>
        </a:spcAft>
        <a:buFont typeface="Arial" panose="020B0604020202020204" pitchFamily="34" charset="0"/>
        <a:buChar char="»"/>
        <a:defRPr sz="1600" kern="1200">
          <a:solidFill>
            <a:schemeClr val="tx1"/>
          </a:solidFill>
          <a:latin typeface="Bahnschrift Light" panose="020B0502040204020203" pitchFamily="34" charset="0"/>
          <a:ea typeface="Bahnschrift Light" panose="020B0502040204020203"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nngroup.com/articles/slip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interaction-design.org/literature/topics/ux-desig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2867026" y="1690688"/>
            <a:ext cx="6276974" cy="2533649"/>
          </a:xfrm>
        </p:spPr>
        <p:txBody>
          <a:bodyPr/>
          <a:lstStyle/>
          <a:p>
            <a:r>
              <a:rPr lang="en-US"/>
              <a:t>Usability of The Interactive System</a:t>
            </a:r>
          </a:p>
        </p:txBody>
      </p:sp>
      <p:sp>
        <p:nvSpPr>
          <p:cNvPr id="7" name="Subtitle 6">
            <a:extLst>
              <a:ext uri="{FF2B5EF4-FFF2-40B4-BE49-F238E27FC236}">
                <a16:creationId xmlns:a16="http://schemas.microsoft.com/office/drawing/2014/main" id="{703B69CA-8797-49F3-AA46-664DF55E25F1}"/>
              </a:ext>
            </a:extLst>
          </p:cNvPr>
          <p:cNvSpPr>
            <a:spLocks noGrp="1"/>
          </p:cNvSpPr>
          <p:nvPr>
            <p:ph type="subTitle" idx="1"/>
          </p:nvPr>
        </p:nvSpPr>
        <p:spPr>
          <a:xfrm>
            <a:off x="2847431" y="4267200"/>
            <a:ext cx="6296569" cy="1752600"/>
          </a:xfrm>
        </p:spPr>
        <p:txBody>
          <a:bodyPr/>
          <a:lstStyle/>
          <a:p>
            <a:endParaRPr lang="en-US"/>
          </a:p>
          <a:p>
            <a:endParaRPr lang="en-US"/>
          </a:p>
        </p:txBody>
      </p:sp>
      <p:sp>
        <p:nvSpPr>
          <p:cNvPr id="5" name="Slide Number Placeholder 4"/>
          <p:cNvSpPr>
            <a:spLocks noGrp="1"/>
          </p:cNvSpPr>
          <p:nvPr>
            <p:ph type="sldNum" sz="quarter" idx="12"/>
          </p:nvPr>
        </p:nvSpPr>
        <p:spPr>
          <a:xfrm>
            <a:off x="6553200" y="6420464"/>
            <a:ext cx="2133600" cy="320675"/>
          </a:xfrm>
        </p:spPr>
        <p:txBody>
          <a:bodyPr/>
          <a:lstStyle/>
          <a:p>
            <a:fld id="{B6F15528-21DE-4FAA-801E-634DDDAF4B2B}" type="slidenum">
              <a:rPr lang="en-US" smtClean="0"/>
              <a:pPr/>
              <a:t>1</a:t>
            </a:fld>
            <a:endParaRPr lang="en-US"/>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3D156-C4E4-06D9-A0B3-58A16B985BAA}"/>
              </a:ext>
            </a:extLst>
          </p:cNvPr>
          <p:cNvSpPr>
            <a:spLocks noGrp="1"/>
          </p:cNvSpPr>
          <p:nvPr>
            <p:ph type="title"/>
          </p:nvPr>
        </p:nvSpPr>
        <p:spPr/>
        <p:txBody>
          <a:bodyPr/>
          <a:lstStyle/>
          <a:p>
            <a:r>
              <a:rPr lang="en-US"/>
              <a:t>Definition of Usability</a:t>
            </a:r>
          </a:p>
        </p:txBody>
      </p:sp>
      <p:sp>
        <p:nvSpPr>
          <p:cNvPr id="4" name="Slide Number Placeholder 3">
            <a:extLst>
              <a:ext uri="{FF2B5EF4-FFF2-40B4-BE49-F238E27FC236}">
                <a16:creationId xmlns:a16="http://schemas.microsoft.com/office/drawing/2014/main" id="{D62B162D-9E48-0EFC-E1E4-9D88C1CD5A3E}"/>
              </a:ext>
            </a:extLst>
          </p:cNvPr>
          <p:cNvSpPr>
            <a:spLocks noGrp="1"/>
          </p:cNvSpPr>
          <p:nvPr>
            <p:ph type="sldNum" sz="quarter" idx="12"/>
          </p:nvPr>
        </p:nvSpPr>
        <p:spPr/>
        <p:txBody>
          <a:bodyPr/>
          <a:lstStyle/>
          <a:p>
            <a:fld id="{B6F15528-21DE-4FAA-801E-634DDDAF4B2B}" type="slidenum">
              <a:rPr lang="en-US" smtClean="0"/>
              <a:pPr/>
              <a:t>10</a:t>
            </a:fld>
            <a:endParaRPr lang="en-US"/>
          </a:p>
        </p:txBody>
      </p:sp>
      <p:pic>
        <p:nvPicPr>
          <p:cNvPr id="5" name="Content Placeholder 5">
            <a:extLst>
              <a:ext uri="{FF2B5EF4-FFF2-40B4-BE49-F238E27FC236}">
                <a16:creationId xmlns:a16="http://schemas.microsoft.com/office/drawing/2014/main" id="{12854DBC-2267-0FA0-A58E-DFF9F49CD98F}"/>
              </a:ext>
            </a:extLst>
          </p:cNvPr>
          <p:cNvPicPr>
            <a:picLocks noGrp="1" noChangeAspect="1"/>
          </p:cNvPicPr>
          <p:nvPr>
            <p:ph idx="1"/>
          </p:nvPr>
        </p:nvPicPr>
        <p:blipFill>
          <a:blip r:embed="rId3"/>
          <a:stretch>
            <a:fillRect/>
          </a:stretch>
        </p:blipFill>
        <p:spPr>
          <a:xfrm>
            <a:off x="457200" y="1524000"/>
            <a:ext cx="8229600" cy="4429547"/>
          </a:xfrm>
        </p:spPr>
      </p:pic>
    </p:spTree>
    <p:extLst>
      <p:ext uri="{BB962C8B-B14F-4D97-AF65-F5344CB8AC3E}">
        <p14:creationId xmlns:p14="http://schemas.microsoft.com/office/powerpoint/2010/main" val="1174749777"/>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a:t>
            </a:r>
            <a:r>
              <a:rPr lang="en-US" b="1"/>
              <a:t>Learnability (Dễ học)</a:t>
            </a:r>
            <a:endParaRPr lang="en-US"/>
          </a:p>
        </p:txBody>
      </p:sp>
      <p:sp>
        <p:nvSpPr>
          <p:cNvPr id="5" name="Rectangle 3"/>
          <p:cNvSpPr>
            <a:spLocks noGrp="1" noChangeArrowheads="1"/>
          </p:cNvSpPr>
          <p:nvPr>
            <p:ph idx="1"/>
          </p:nvPr>
        </p:nvSpPr>
        <p:spPr/>
        <p:txBody>
          <a:bodyPr>
            <a:normAutofit/>
          </a:bodyPr>
          <a:lstStyle/>
          <a:p>
            <a:pPr marL="0" indent="0">
              <a:buNone/>
            </a:pPr>
            <a:r>
              <a:rPr lang="en-US" b="1"/>
              <a:t>Learnability</a:t>
            </a:r>
            <a:r>
              <a:rPr lang="en-US"/>
              <a:t>: How easy is it for users to accomplish basic tasks the first time they encounter the design?</a:t>
            </a:r>
          </a:p>
          <a:p>
            <a:r>
              <a:rPr lang="vi-VN"/>
              <a:t>Khả năng dự đoán</a:t>
            </a:r>
            <a:r>
              <a:rPr lang="en-US"/>
              <a:t> (P</a:t>
            </a:r>
            <a:r>
              <a:rPr lang="en-US" b="0" i="0">
                <a:solidFill>
                  <a:srgbClr val="333333"/>
                </a:solidFill>
                <a:effectLst/>
                <a:latin typeface="Arial" panose="020B0604020202020204" pitchFamily="34" charset="0"/>
              </a:rPr>
              <a:t>redictability)</a:t>
            </a:r>
            <a:r>
              <a:rPr lang="vi-VN"/>
              <a:t>: Thiết kế giúp cho người dùng có thể xác định được kết quả của hoạt động </a:t>
            </a:r>
            <a:r>
              <a:rPr lang="en-US"/>
              <a:t>như thế nào</a:t>
            </a:r>
            <a:r>
              <a:rPr lang="vi-VN"/>
              <a:t>.</a:t>
            </a:r>
            <a:endParaRPr lang="en-US"/>
          </a:p>
          <a:p>
            <a:r>
              <a:rPr lang="vi-VN"/>
              <a:t>Khả năng nhận biết</a:t>
            </a:r>
            <a:r>
              <a:rPr lang="en-US"/>
              <a:t> (Recognizable)</a:t>
            </a:r>
            <a:r>
              <a:rPr lang="vi-VN"/>
              <a:t>: Cần phải thiết kế để đảm bảo người dùng có thể nhìn thấy và hiểu một cách rõ ràng những gì mà hệ thống cung cấp.</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3962554129"/>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a:t>
            </a:r>
          </a:p>
        </p:txBody>
      </p:sp>
      <p:pic>
        <p:nvPicPr>
          <p:cNvPr id="6" name="Content Placeholder 5">
            <a:extLst>
              <a:ext uri="{FF2B5EF4-FFF2-40B4-BE49-F238E27FC236}">
                <a16:creationId xmlns:a16="http://schemas.microsoft.com/office/drawing/2014/main" id="{49101622-0922-1DA7-0371-44090E283CF3}"/>
              </a:ext>
            </a:extLst>
          </p:cNvPr>
          <p:cNvPicPr>
            <a:picLocks noGrp="1" noChangeAspect="1"/>
          </p:cNvPicPr>
          <p:nvPr>
            <p:ph sz="half" idx="1"/>
          </p:nvPr>
        </p:nvPicPr>
        <p:blipFill>
          <a:blip r:embed="rId2"/>
          <a:stretch>
            <a:fillRect/>
          </a:stretch>
        </p:blipFill>
        <p:spPr>
          <a:xfrm>
            <a:off x="1144363" y="1524000"/>
            <a:ext cx="2664274" cy="4648200"/>
          </a:xfrm>
        </p:spPr>
      </p:pic>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12</a:t>
            </a:fld>
            <a:endParaRPr lang="en-US"/>
          </a:p>
        </p:txBody>
      </p:sp>
      <p:pic>
        <p:nvPicPr>
          <p:cNvPr id="11" name="Content Placeholder 10">
            <a:extLst>
              <a:ext uri="{FF2B5EF4-FFF2-40B4-BE49-F238E27FC236}">
                <a16:creationId xmlns:a16="http://schemas.microsoft.com/office/drawing/2014/main" id="{7BEBAC2B-AC57-26F4-2025-74E432B2ADF3}"/>
              </a:ext>
            </a:extLst>
          </p:cNvPr>
          <p:cNvPicPr>
            <a:picLocks noGrp="1" noChangeAspect="1"/>
          </p:cNvPicPr>
          <p:nvPr>
            <p:ph sz="half" idx="2"/>
          </p:nvPr>
        </p:nvPicPr>
        <p:blipFill>
          <a:blip r:embed="rId3"/>
          <a:stretch>
            <a:fillRect/>
          </a:stretch>
        </p:blipFill>
        <p:spPr>
          <a:xfrm>
            <a:off x="5242318" y="1524000"/>
            <a:ext cx="2850364" cy="4648200"/>
          </a:xfrm>
          <a:prstGeom prst="rect">
            <a:avLst/>
          </a:prstGeom>
        </p:spPr>
      </p:pic>
    </p:spTree>
    <p:extLst>
      <p:ext uri="{BB962C8B-B14F-4D97-AF65-F5344CB8AC3E}">
        <p14:creationId xmlns:p14="http://schemas.microsoft.com/office/powerpoint/2010/main" val="4261782793"/>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Efficiency (Hiệu suất)</a:t>
            </a:r>
          </a:p>
        </p:txBody>
      </p:sp>
      <p:sp>
        <p:nvSpPr>
          <p:cNvPr id="5" name="Rectangle 3"/>
          <p:cNvSpPr>
            <a:spLocks noGrp="1" noChangeArrowheads="1"/>
          </p:cNvSpPr>
          <p:nvPr>
            <p:ph idx="1"/>
          </p:nvPr>
        </p:nvSpPr>
        <p:spPr/>
        <p:txBody>
          <a:bodyPr>
            <a:normAutofit fontScale="92500" lnSpcReduction="10000"/>
          </a:bodyPr>
          <a:lstStyle/>
          <a:p>
            <a:pPr marL="0" indent="0">
              <a:buNone/>
            </a:pPr>
            <a:r>
              <a:rPr lang="en-US"/>
              <a:t>Once users have learned the design, how </a:t>
            </a:r>
            <a:r>
              <a:rPr lang="en-US" b="1"/>
              <a:t>quickly</a:t>
            </a:r>
            <a:r>
              <a:rPr lang="en-US"/>
              <a:t> can they perform tasks?</a:t>
            </a:r>
          </a:p>
          <a:p>
            <a:r>
              <a:rPr lang="vi-VN"/>
              <a:t>Điều hướng</a:t>
            </a:r>
            <a:r>
              <a:rPr lang="en-US"/>
              <a:t> (Navigation)</a:t>
            </a:r>
            <a:r>
              <a:rPr lang="vi-VN"/>
              <a:t>: Cung cấp cho người dùng khả năng di chuyển xung quanh các </a:t>
            </a:r>
            <a:r>
              <a:rPr lang="en-US"/>
              <a:t>phần </a:t>
            </a:r>
            <a:r>
              <a:rPr lang="vi-VN"/>
              <a:t>của hệ thống</a:t>
            </a:r>
            <a:endParaRPr lang="en-US"/>
          </a:p>
          <a:p>
            <a:r>
              <a:rPr lang="vi-VN"/>
              <a:t>Điều khiển</a:t>
            </a:r>
            <a:r>
              <a:rPr lang="en-US"/>
              <a:t> (Control)</a:t>
            </a:r>
            <a:r>
              <a:rPr lang="vi-VN"/>
              <a:t>: Cho phép người dùng kiểm soát được nội dung của họ </a:t>
            </a:r>
            <a:endParaRPr lang="en-US"/>
          </a:p>
          <a:p>
            <a:r>
              <a:rPr lang="vi-VN"/>
              <a:t>Phản hồi</a:t>
            </a:r>
            <a:r>
              <a:rPr lang="en-US"/>
              <a:t> (Response)</a:t>
            </a:r>
            <a:r>
              <a:rPr lang="vi-VN"/>
              <a:t>: thông tin phản hồi rõ ràng và nhất quán, thời gian phản hồi nhanh và liên tục</a:t>
            </a:r>
            <a:endParaRPr lang="en-US"/>
          </a:p>
          <a:p>
            <a:r>
              <a:rPr lang="vi-VN"/>
              <a:t>Sự thông minh</a:t>
            </a:r>
            <a:r>
              <a:rPr lang="en-US"/>
              <a:t> (Intelligent)</a:t>
            </a:r>
            <a:r>
              <a:rPr lang="vi-VN"/>
              <a:t>: Cung cấp những tích năng tiện ích và thông minh</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434253124"/>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 Điều hướng</a:t>
            </a:r>
          </a:p>
        </p:txBody>
      </p:sp>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14</a:t>
            </a:fld>
            <a:endParaRPr lang="en-US"/>
          </a:p>
        </p:txBody>
      </p:sp>
      <p:pic>
        <p:nvPicPr>
          <p:cNvPr id="7" name="Content Placeholder 6">
            <a:extLst>
              <a:ext uri="{FF2B5EF4-FFF2-40B4-BE49-F238E27FC236}">
                <a16:creationId xmlns:a16="http://schemas.microsoft.com/office/drawing/2014/main" id="{23D8AC4A-DAE0-285E-1E3F-2B4CDAA91255}"/>
              </a:ext>
            </a:extLst>
          </p:cNvPr>
          <p:cNvPicPr>
            <a:picLocks noGrp="1" noChangeAspect="1"/>
          </p:cNvPicPr>
          <p:nvPr>
            <p:ph idx="1"/>
          </p:nvPr>
        </p:nvPicPr>
        <p:blipFill>
          <a:blip r:embed="rId2"/>
          <a:stretch>
            <a:fillRect/>
          </a:stretch>
        </p:blipFill>
        <p:spPr>
          <a:xfrm>
            <a:off x="468086" y="1600200"/>
            <a:ext cx="8229600" cy="4278385"/>
          </a:xfrm>
          <a:prstGeom prst="rect">
            <a:avLst/>
          </a:prstGeom>
        </p:spPr>
      </p:pic>
    </p:spTree>
    <p:extLst>
      <p:ext uri="{BB962C8B-B14F-4D97-AF65-F5344CB8AC3E}">
        <p14:creationId xmlns:p14="http://schemas.microsoft.com/office/powerpoint/2010/main" val="782972798"/>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 Điều khiển</a:t>
            </a:r>
          </a:p>
        </p:txBody>
      </p:sp>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15</a:t>
            </a:fld>
            <a:endParaRPr lang="en-US"/>
          </a:p>
        </p:txBody>
      </p:sp>
      <p:pic>
        <p:nvPicPr>
          <p:cNvPr id="6" name="Content Placeholder 5">
            <a:extLst>
              <a:ext uri="{FF2B5EF4-FFF2-40B4-BE49-F238E27FC236}">
                <a16:creationId xmlns:a16="http://schemas.microsoft.com/office/drawing/2014/main" id="{A3E2AF0E-6117-AB90-CB4E-6EFB9FDCB379}"/>
              </a:ext>
            </a:extLst>
          </p:cNvPr>
          <p:cNvPicPr>
            <a:picLocks noGrp="1" noChangeAspect="1"/>
          </p:cNvPicPr>
          <p:nvPr>
            <p:ph idx="1"/>
          </p:nvPr>
        </p:nvPicPr>
        <p:blipFill>
          <a:blip r:embed="rId2"/>
          <a:stretch>
            <a:fillRect/>
          </a:stretch>
        </p:blipFill>
        <p:spPr>
          <a:xfrm>
            <a:off x="609600" y="1510020"/>
            <a:ext cx="8077200" cy="4772024"/>
          </a:xfrm>
          <a:prstGeom prst="rect">
            <a:avLst/>
          </a:prstGeom>
        </p:spPr>
      </p:pic>
    </p:spTree>
    <p:extLst>
      <p:ext uri="{BB962C8B-B14F-4D97-AF65-F5344CB8AC3E}">
        <p14:creationId xmlns:p14="http://schemas.microsoft.com/office/powerpoint/2010/main" val="209578255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 Điều khiển cá nhân hóa</a:t>
            </a:r>
          </a:p>
        </p:txBody>
      </p:sp>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16</a:t>
            </a:fld>
            <a:endParaRPr lang="en-US"/>
          </a:p>
        </p:txBody>
      </p:sp>
      <p:pic>
        <p:nvPicPr>
          <p:cNvPr id="9" name="Content Placeholder 8">
            <a:extLst>
              <a:ext uri="{FF2B5EF4-FFF2-40B4-BE49-F238E27FC236}">
                <a16:creationId xmlns:a16="http://schemas.microsoft.com/office/drawing/2014/main" id="{93B7C7D4-B33B-4C73-D188-942228337368}"/>
              </a:ext>
            </a:extLst>
          </p:cNvPr>
          <p:cNvPicPr>
            <a:picLocks noGrp="1" noChangeAspect="1"/>
          </p:cNvPicPr>
          <p:nvPr>
            <p:ph idx="1"/>
          </p:nvPr>
        </p:nvPicPr>
        <p:blipFill>
          <a:blip r:embed="rId2"/>
          <a:stretch>
            <a:fillRect/>
          </a:stretch>
        </p:blipFill>
        <p:spPr>
          <a:xfrm>
            <a:off x="1817564" y="1524000"/>
            <a:ext cx="5508872" cy="4724400"/>
          </a:xfrm>
          <a:prstGeom prst="rect">
            <a:avLst/>
          </a:prstGeom>
        </p:spPr>
      </p:pic>
    </p:spTree>
    <p:extLst>
      <p:ext uri="{BB962C8B-B14F-4D97-AF65-F5344CB8AC3E}">
        <p14:creationId xmlns:p14="http://schemas.microsoft.com/office/powerpoint/2010/main" val="3343814493"/>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 Phản hồi</a:t>
            </a:r>
          </a:p>
        </p:txBody>
      </p:sp>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17</a:t>
            </a:fld>
            <a:endParaRPr lang="en-US"/>
          </a:p>
        </p:txBody>
      </p:sp>
      <p:pic>
        <p:nvPicPr>
          <p:cNvPr id="10" name="Content Placeholder 9">
            <a:extLst>
              <a:ext uri="{FF2B5EF4-FFF2-40B4-BE49-F238E27FC236}">
                <a16:creationId xmlns:a16="http://schemas.microsoft.com/office/drawing/2014/main" id="{A8E8856C-4381-0573-7DB3-E41D0229D25F}"/>
              </a:ext>
            </a:extLst>
          </p:cNvPr>
          <p:cNvPicPr>
            <a:picLocks noGrp="1" noChangeAspect="1"/>
          </p:cNvPicPr>
          <p:nvPr>
            <p:ph idx="1"/>
          </p:nvPr>
        </p:nvPicPr>
        <p:blipFill>
          <a:blip r:embed="rId3"/>
          <a:stretch>
            <a:fillRect/>
          </a:stretch>
        </p:blipFill>
        <p:spPr>
          <a:xfrm>
            <a:off x="1309687" y="1890712"/>
            <a:ext cx="6524625" cy="3990975"/>
          </a:xfrm>
        </p:spPr>
      </p:pic>
    </p:spTree>
    <p:extLst>
      <p:ext uri="{BB962C8B-B14F-4D97-AF65-F5344CB8AC3E}">
        <p14:creationId xmlns:p14="http://schemas.microsoft.com/office/powerpoint/2010/main" val="284263778"/>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9FDDC-2A93-ABBB-0DB7-356CB40B23C1}"/>
              </a:ext>
            </a:extLst>
          </p:cNvPr>
          <p:cNvSpPr>
            <a:spLocks noGrp="1"/>
          </p:cNvSpPr>
          <p:nvPr>
            <p:ph type="title"/>
          </p:nvPr>
        </p:nvSpPr>
        <p:spPr/>
        <p:txBody>
          <a:bodyPr/>
          <a:lstStyle/>
          <a:p>
            <a:r>
              <a:rPr lang="en-US"/>
              <a:t>Ví dụ: Sự thông minh</a:t>
            </a:r>
          </a:p>
        </p:txBody>
      </p:sp>
      <p:sp>
        <p:nvSpPr>
          <p:cNvPr id="4" name="Slide Number Placeholder 3">
            <a:extLst>
              <a:ext uri="{FF2B5EF4-FFF2-40B4-BE49-F238E27FC236}">
                <a16:creationId xmlns:a16="http://schemas.microsoft.com/office/drawing/2014/main" id="{FEEE2003-51A0-973A-050E-E7C2E3CCB4B9}"/>
              </a:ext>
            </a:extLst>
          </p:cNvPr>
          <p:cNvSpPr>
            <a:spLocks noGrp="1"/>
          </p:cNvSpPr>
          <p:nvPr>
            <p:ph type="sldNum" sz="quarter" idx="12"/>
          </p:nvPr>
        </p:nvSpPr>
        <p:spPr/>
        <p:txBody>
          <a:bodyPr/>
          <a:lstStyle/>
          <a:p>
            <a:fld id="{B6F15528-21DE-4FAA-801E-634DDDAF4B2B}" type="slidenum">
              <a:rPr lang="en-US" smtClean="0"/>
              <a:pPr/>
              <a:t>18</a:t>
            </a:fld>
            <a:endParaRPr lang="en-US"/>
          </a:p>
        </p:txBody>
      </p:sp>
      <p:pic>
        <p:nvPicPr>
          <p:cNvPr id="6" name="Content Placeholder 5">
            <a:extLst>
              <a:ext uri="{FF2B5EF4-FFF2-40B4-BE49-F238E27FC236}">
                <a16:creationId xmlns:a16="http://schemas.microsoft.com/office/drawing/2014/main" id="{3541D782-7D3F-06C0-DF63-1012A6F63875}"/>
              </a:ext>
            </a:extLst>
          </p:cNvPr>
          <p:cNvPicPr>
            <a:picLocks noGrp="1" noChangeAspect="1"/>
          </p:cNvPicPr>
          <p:nvPr>
            <p:ph idx="1"/>
          </p:nvPr>
        </p:nvPicPr>
        <p:blipFill>
          <a:blip r:embed="rId2"/>
          <a:stretch>
            <a:fillRect/>
          </a:stretch>
        </p:blipFill>
        <p:spPr>
          <a:xfrm>
            <a:off x="1227805" y="1524000"/>
            <a:ext cx="6688389" cy="4724400"/>
          </a:xfrm>
          <a:prstGeom prst="rect">
            <a:avLst/>
          </a:prstGeom>
        </p:spPr>
      </p:pic>
    </p:spTree>
    <p:extLst>
      <p:ext uri="{BB962C8B-B14F-4D97-AF65-F5344CB8AC3E}">
        <p14:creationId xmlns:p14="http://schemas.microsoft.com/office/powerpoint/2010/main" val="2652209856"/>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Memorability (Dễ nhớ)</a:t>
            </a:r>
          </a:p>
        </p:txBody>
      </p:sp>
      <p:sp>
        <p:nvSpPr>
          <p:cNvPr id="5" name="Rectangle 3"/>
          <p:cNvSpPr>
            <a:spLocks noGrp="1" noChangeArrowheads="1"/>
          </p:cNvSpPr>
          <p:nvPr>
            <p:ph idx="1"/>
          </p:nvPr>
        </p:nvSpPr>
        <p:spPr/>
        <p:txBody>
          <a:bodyPr>
            <a:normAutofit/>
          </a:bodyPr>
          <a:lstStyle/>
          <a:p>
            <a:pPr marL="0" indent="0">
              <a:buNone/>
            </a:pPr>
            <a:r>
              <a:rPr lang="en-US"/>
              <a:t>When users return to the design after a period of not using it, how easily can they reestablish proficiency?</a:t>
            </a:r>
          </a:p>
          <a:p>
            <a:r>
              <a:rPr lang="en-US" b="1"/>
              <a:t>Quen thuộc (Familiar)</a:t>
            </a:r>
            <a:r>
              <a:rPr lang="en-US"/>
              <a:t>: </a:t>
            </a:r>
            <a:br>
              <a:rPr lang="en-US"/>
            </a:br>
            <a:r>
              <a:rPr lang="en-US"/>
              <a:t>Dùng các ngôn ngữ, </a:t>
            </a:r>
            <a:br>
              <a:rPr lang="en-US"/>
            </a:br>
            <a:r>
              <a:rPr lang="en-US"/>
              <a:t>biểu tượng quen thuộc </a:t>
            </a:r>
            <a:br>
              <a:rPr lang="en-US"/>
            </a:br>
            <a:r>
              <a:rPr lang="en-US"/>
              <a:t>với người dùng</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19</a:t>
            </a:fld>
            <a:endParaRPr lang="en-US"/>
          </a:p>
        </p:txBody>
      </p:sp>
      <p:pic>
        <p:nvPicPr>
          <p:cNvPr id="3" name="Picture 2">
            <a:extLst>
              <a:ext uri="{FF2B5EF4-FFF2-40B4-BE49-F238E27FC236}">
                <a16:creationId xmlns:a16="http://schemas.microsoft.com/office/drawing/2014/main" id="{89E85D62-5CD2-10B5-380A-D33EA2A9C3A6}"/>
              </a:ext>
            </a:extLst>
          </p:cNvPr>
          <p:cNvPicPr>
            <a:picLocks noChangeAspect="1"/>
          </p:cNvPicPr>
          <p:nvPr/>
        </p:nvPicPr>
        <p:blipFill>
          <a:blip r:embed="rId2"/>
          <a:stretch>
            <a:fillRect/>
          </a:stretch>
        </p:blipFill>
        <p:spPr>
          <a:xfrm>
            <a:off x="4953000" y="2667000"/>
            <a:ext cx="3592902" cy="3433762"/>
          </a:xfrm>
          <a:prstGeom prst="rect">
            <a:avLst/>
          </a:prstGeom>
        </p:spPr>
      </p:pic>
    </p:spTree>
    <p:extLst>
      <p:ext uri="{BB962C8B-B14F-4D97-AF65-F5344CB8AC3E}">
        <p14:creationId xmlns:p14="http://schemas.microsoft.com/office/powerpoint/2010/main" val="400116599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4" descr="Micro Animation of Like">
            <a:extLst>
              <a:ext uri="{FF2B5EF4-FFF2-40B4-BE49-F238E27FC236}">
                <a16:creationId xmlns:a16="http://schemas.microsoft.com/office/drawing/2014/main" id="{5C29C3ED-8059-B602-FE46-11DF359679C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7568" y="1524000"/>
            <a:ext cx="4568864" cy="47244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FE9032-D75A-FCDF-4307-63FFFE34957A}"/>
              </a:ext>
            </a:extLst>
          </p:cNvPr>
          <p:cNvSpPr>
            <a:spLocks noGrp="1"/>
          </p:cNvSpPr>
          <p:nvPr>
            <p:ph type="title"/>
          </p:nvPr>
        </p:nvSpPr>
        <p:spPr/>
        <p:txBody>
          <a:bodyPr/>
          <a:lstStyle/>
          <a:p>
            <a:r>
              <a:rPr lang="en-US"/>
              <a:t>Các yếu tố trong trải nghiệm</a:t>
            </a:r>
          </a:p>
        </p:txBody>
      </p:sp>
      <p:sp>
        <p:nvSpPr>
          <p:cNvPr id="4" name="Slide Number Placeholder 3">
            <a:extLst>
              <a:ext uri="{FF2B5EF4-FFF2-40B4-BE49-F238E27FC236}">
                <a16:creationId xmlns:a16="http://schemas.microsoft.com/office/drawing/2014/main" id="{5909CC33-C352-6E5D-FF36-70EE9C560D84}"/>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5" name="TextBox 4">
            <a:extLst>
              <a:ext uri="{FF2B5EF4-FFF2-40B4-BE49-F238E27FC236}">
                <a16:creationId xmlns:a16="http://schemas.microsoft.com/office/drawing/2014/main" id="{129CE96A-877A-D62B-5104-BCED0B5B4165}"/>
              </a:ext>
            </a:extLst>
          </p:cNvPr>
          <p:cNvSpPr txBox="1"/>
          <p:nvPr/>
        </p:nvSpPr>
        <p:spPr>
          <a:xfrm>
            <a:off x="1371599" y="2926535"/>
            <a:ext cx="1524000" cy="646331"/>
          </a:xfrm>
          <a:prstGeom prst="rect">
            <a:avLst/>
          </a:prstGeom>
          <a:solidFill>
            <a:srgbClr val="FFFFCC"/>
          </a:solidFill>
          <a:ln>
            <a:solidFill>
              <a:schemeClr val="tx1"/>
            </a:solidFill>
          </a:ln>
        </p:spPr>
        <p:txBody>
          <a:bodyPr wrap="square" rtlCol="0">
            <a:spAutoFit/>
          </a:bodyPr>
          <a:lstStyle/>
          <a:p>
            <a:pPr marL="0" marR="0" algn="ctr">
              <a:spcBef>
                <a:spcPts val="0"/>
              </a:spcBef>
              <a:spcAft>
                <a:spcPts val="0"/>
              </a:spcAft>
            </a:pPr>
            <a:r>
              <a:rPr lang="en-US">
                <a:solidFill>
                  <a:srgbClr val="7F0055"/>
                </a:solidFill>
                <a:effectLst/>
                <a:ea typeface="Calibri"/>
                <a:cs typeface="Arial" panose="020B0604020202020204" pitchFamily="34" charset="0"/>
              </a:rPr>
              <a:t>How Product look</a:t>
            </a:r>
          </a:p>
        </p:txBody>
      </p:sp>
      <p:sp>
        <p:nvSpPr>
          <p:cNvPr id="6" name="TextBox 5">
            <a:extLst>
              <a:ext uri="{FF2B5EF4-FFF2-40B4-BE49-F238E27FC236}">
                <a16:creationId xmlns:a16="http://schemas.microsoft.com/office/drawing/2014/main" id="{86ED4EDE-C402-C88B-C21A-F993C0F75BCF}"/>
              </a:ext>
            </a:extLst>
          </p:cNvPr>
          <p:cNvSpPr txBox="1"/>
          <p:nvPr/>
        </p:nvSpPr>
        <p:spPr>
          <a:xfrm>
            <a:off x="6248403" y="2913053"/>
            <a:ext cx="1886141" cy="646331"/>
          </a:xfrm>
          <a:prstGeom prst="rect">
            <a:avLst/>
          </a:prstGeom>
          <a:solidFill>
            <a:srgbClr val="FFFFCC"/>
          </a:solidFill>
          <a:ln>
            <a:solidFill>
              <a:schemeClr val="tx1"/>
            </a:solidFill>
          </a:ln>
        </p:spPr>
        <p:txBody>
          <a:bodyPr wrap="square" rtlCol="0">
            <a:spAutoFit/>
          </a:bodyPr>
          <a:lstStyle/>
          <a:p>
            <a:pPr marL="0" marR="0" algn="ctr">
              <a:spcBef>
                <a:spcPts val="0"/>
              </a:spcBef>
              <a:spcAft>
                <a:spcPts val="0"/>
              </a:spcAft>
            </a:pPr>
            <a:r>
              <a:rPr lang="en-US">
                <a:solidFill>
                  <a:srgbClr val="7F0055"/>
                </a:solidFill>
                <a:effectLst/>
                <a:ea typeface="Calibri"/>
                <a:cs typeface="Arial" panose="020B0604020202020204" pitchFamily="34" charset="0"/>
              </a:rPr>
              <a:t>How it feels to use the Product</a:t>
            </a:r>
          </a:p>
        </p:txBody>
      </p:sp>
      <p:sp>
        <p:nvSpPr>
          <p:cNvPr id="7" name="TextBox 6">
            <a:extLst>
              <a:ext uri="{FF2B5EF4-FFF2-40B4-BE49-F238E27FC236}">
                <a16:creationId xmlns:a16="http://schemas.microsoft.com/office/drawing/2014/main" id="{72BD4A91-41CB-C89C-54ED-5CD2EE3C62C8}"/>
              </a:ext>
            </a:extLst>
          </p:cNvPr>
          <p:cNvSpPr txBox="1"/>
          <p:nvPr/>
        </p:nvSpPr>
        <p:spPr>
          <a:xfrm>
            <a:off x="3628929" y="5688101"/>
            <a:ext cx="1886141" cy="646331"/>
          </a:xfrm>
          <a:prstGeom prst="rect">
            <a:avLst/>
          </a:prstGeom>
          <a:solidFill>
            <a:srgbClr val="FFFFCC"/>
          </a:solidFill>
          <a:ln>
            <a:solidFill>
              <a:schemeClr val="tx1"/>
            </a:solidFill>
          </a:ln>
        </p:spPr>
        <p:txBody>
          <a:bodyPr wrap="square" rtlCol="0">
            <a:spAutoFit/>
          </a:bodyPr>
          <a:lstStyle/>
          <a:p>
            <a:pPr marL="0" marR="0" algn="ctr">
              <a:spcBef>
                <a:spcPts val="0"/>
              </a:spcBef>
              <a:spcAft>
                <a:spcPts val="0"/>
              </a:spcAft>
            </a:pPr>
            <a:r>
              <a:rPr lang="en-US">
                <a:solidFill>
                  <a:srgbClr val="7F0055"/>
                </a:solidFill>
                <a:effectLst/>
                <a:ea typeface="Calibri"/>
                <a:cs typeface="Arial" panose="020B0604020202020204" pitchFamily="34" charset="0"/>
              </a:rPr>
              <a:t>Ease of Use of the Product</a:t>
            </a:r>
          </a:p>
        </p:txBody>
      </p:sp>
    </p:spTree>
    <p:extLst>
      <p:ext uri="{BB962C8B-B14F-4D97-AF65-F5344CB8AC3E}">
        <p14:creationId xmlns:p14="http://schemas.microsoft.com/office/powerpoint/2010/main" val="287425840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Memorability (Dễ nhớ)</a:t>
            </a:r>
          </a:p>
        </p:txBody>
      </p:sp>
      <p:sp>
        <p:nvSpPr>
          <p:cNvPr id="5" name="Rectangle 3"/>
          <p:cNvSpPr>
            <a:spLocks noGrp="1" noChangeArrowheads="1"/>
          </p:cNvSpPr>
          <p:nvPr>
            <p:ph idx="1"/>
          </p:nvPr>
        </p:nvSpPr>
        <p:spPr/>
        <p:txBody>
          <a:bodyPr>
            <a:normAutofit/>
          </a:bodyPr>
          <a:lstStyle/>
          <a:p>
            <a:r>
              <a:rPr lang="en-US" b="1"/>
              <a:t>Tính nhất quán (Consistent)</a:t>
            </a:r>
            <a:r>
              <a:rPr lang="en-US"/>
              <a:t>: </a:t>
            </a:r>
            <a:br>
              <a:rPr lang="en-US"/>
            </a:br>
            <a:r>
              <a:rPr lang="en-US"/>
              <a:t>Users should not have to wonder whether different words, situations, or actions mean the same thing. Follow platform conventions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28626929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Errors</a:t>
            </a:r>
          </a:p>
        </p:txBody>
      </p:sp>
      <p:sp>
        <p:nvSpPr>
          <p:cNvPr id="5" name="Rectangle 3"/>
          <p:cNvSpPr>
            <a:spLocks noGrp="1" noChangeArrowheads="1"/>
          </p:cNvSpPr>
          <p:nvPr>
            <p:ph idx="1"/>
          </p:nvPr>
        </p:nvSpPr>
        <p:spPr/>
        <p:txBody>
          <a:bodyPr>
            <a:normAutofit/>
          </a:bodyPr>
          <a:lstStyle/>
          <a:p>
            <a:pPr marL="0" indent="0">
              <a:buNone/>
            </a:pPr>
            <a:r>
              <a:rPr lang="en-US"/>
              <a:t>How many </a:t>
            </a:r>
            <a:r>
              <a:rPr lang="en-US">
                <a:hlinkClick r:id="rId2"/>
              </a:rPr>
              <a:t>errors</a:t>
            </a:r>
            <a:r>
              <a:rPr lang="en-US"/>
              <a:t> do users make, how </a:t>
            </a:r>
            <a:r>
              <a:rPr lang="en-US" b="1">
                <a:solidFill>
                  <a:srgbClr val="FF0000"/>
                </a:solidFill>
              </a:rPr>
              <a:t>severe</a:t>
            </a:r>
            <a:r>
              <a:rPr lang="en-US"/>
              <a:t> are these errors, and how easily can they </a:t>
            </a:r>
            <a:r>
              <a:rPr lang="en-US" b="1">
                <a:solidFill>
                  <a:srgbClr val="FF0000"/>
                </a:solidFill>
              </a:rPr>
              <a:t>recover</a:t>
            </a:r>
            <a:r>
              <a:rPr lang="en-US"/>
              <a:t> from the errors?</a:t>
            </a:r>
          </a:p>
          <a:p>
            <a:r>
              <a:rPr lang="vi-VN"/>
              <a:t>Lỗi không nghiêm trọng: </a:t>
            </a:r>
            <a:r>
              <a:rPr lang="en-US"/>
              <a:t>Người dùng</a:t>
            </a:r>
            <a:r>
              <a:rPr lang="vi-VN"/>
              <a:t> hoàn toàn có thể tự sửa chữa lỗi của họ. </a:t>
            </a:r>
            <a:endParaRPr lang="en-US"/>
          </a:p>
          <a:p>
            <a:r>
              <a:rPr lang="vi-VN"/>
              <a:t>Lỗi trung tính: Lỗi không để lại hậu quả cho người dùng.</a:t>
            </a:r>
            <a:endParaRPr lang="en-US"/>
          </a:p>
          <a:p>
            <a:r>
              <a:rPr lang="vi-VN"/>
              <a:t>Lỗi nghiêm trọng: Lỗi gây ra những kết quả xấu cho người dùng.</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3365939795"/>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C21DE-59F3-09FD-4E48-BF9A6E4C6ECD}"/>
              </a:ext>
            </a:extLst>
          </p:cNvPr>
          <p:cNvSpPr>
            <a:spLocks noGrp="1"/>
          </p:cNvSpPr>
          <p:nvPr>
            <p:ph type="title"/>
          </p:nvPr>
        </p:nvSpPr>
        <p:spPr/>
        <p:txBody>
          <a:bodyPr/>
          <a:lstStyle/>
          <a:p>
            <a:r>
              <a:rPr lang="en-US"/>
              <a:t>Usability - Errors</a:t>
            </a:r>
          </a:p>
        </p:txBody>
      </p:sp>
      <p:sp>
        <p:nvSpPr>
          <p:cNvPr id="3" name="Content Placeholder 2">
            <a:extLst>
              <a:ext uri="{FF2B5EF4-FFF2-40B4-BE49-F238E27FC236}">
                <a16:creationId xmlns:a16="http://schemas.microsoft.com/office/drawing/2014/main" id="{165C0B67-BA94-4D96-92E4-1BEB200E6ACB}"/>
              </a:ext>
            </a:extLst>
          </p:cNvPr>
          <p:cNvSpPr>
            <a:spLocks noGrp="1"/>
          </p:cNvSpPr>
          <p:nvPr>
            <p:ph idx="1"/>
          </p:nvPr>
        </p:nvSpPr>
        <p:spPr/>
        <p:txBody>
          <a:bodyPr>
            <a:normAutofit lnSpcReduction="10000"/>
          </a:bodyPr>
          <a:lstStyle/>
          <a:p>
            <a:pPr marL="0" indent="0">
              <a:buNone/>
            </a:pPr>
            <a:r>
              <a:rPr lang="en-US" b="1"/>
              <a:t>Khắc phục lỗi</a:t>
            </a:r>
          </a:p>
          <a:p>
            <a:r>
              <a:rPr lang="vi-VN"/>
              <a:t>Cảnh báo</a:t>
            </a:r>
            <a:r>
              <a:rPr lang="en-US"/>
              <a:t> (Recommence)</a:t>
            </a:r>
            <a:r>
              <a:rPr lang="vi-VN"/>
              <a:t>: Cung cấp những cảnh báo cho người dùng về nguy cơ mà họ có thể gặp phải do những sai lầm trong hành động của họ</a:t>
            </a:r>
            <a:endParaRPr lang="en-US"/>
          </a:p>
          <a:p>
            <a:r>
              <a:rPr lang="vi-VN"/>
              <a:t>Tự bảo vệ</a:t>
            </a:r>
            <a:r>
              <a:rPr lang="en-US"/>
              <a:t> (Selt-Protected)</a:t>
            </a:r>
            <a:r>
              <a:rPr lang="vi-VN"/>
              <a:t>: Cho phép hệ thống có chế độ tự bảo vệ giúp người dùng tránh được những nguy hiểm do những lỗi gây ra</a:t>
            </a:r>
            <a:r>
              <a:rPr lang="en-US"/>
              <a:t>.</a:t>
            </a:r>
          </a:p>
          <a:p>
            <a:r>
              <a:rPr lang="vi-VN"/>
              <a:t>Khả năng phục hồi</a:t>
            </a:r>
            <a:r>
              <a:rPr lang="en-US"/>
              <a:t> (Recoverable)</a:t>
            </a:r>
            <a:r>
              <a:rPr lang="vi-VN"/>
              <a:t>: Cho phép người dùng khôi phục lại, sửa chữa lại từ những sai lầm gây ra.</a:t>
            </a:r>
            <a:endParaRPr lang="en-US"/>
          </a:p>
        </p:txBody>
      </p:sp>
      <p:sp>
        <p:nvSpPr>
          <p:cNvPr id="4" name="Slide Number Placeholder 3">
            <a:extLst>
              <a:ext uri="{FF2B5EF4-FFF2-40B4-BE49-F238E27FC236}">
                <a16:creationId xmlns:a16="http://schemas.microsoft.com/office/drawing/2014/main" id="{B035E7A5-EAD8-F957-992D-3B97127C72AA}"/>
              </a:ext>
            </a:extLst>
          </p:cNvPr>
          <p:cNvSpPr>
            <a:spLocks noGrp="1"/>
          </p:cNvSpPr>
          <p:nvPr>
            <p:ph type="sldNum" sz="quarter" idx="12"/>
          </p:nvPr>
        </p:nvSpPr>
        <p:spPr/>
        <p:txBody>
          <a:bodyPr/>
          <a:lstStyle/>
          <a:p>
            <a:fld id="{B6F15528-21DE-4FAA-801E-634DDDAF4B2B}" type="slidenum">
              <a:rPr lang="en-US" smtClean="0"/>
              <a:pPr/>
              <a:t>22</a:t>
            </a:fld>
            <a:endParaRPr lang="en-US"/>
          </a:p>
        </p:txBody>
      </p:sp>
    </p:spTree>
    <p:extLst>
      <p:ext uri="{BB962C8B-B14F-4D97-AF65-F5344CB8AC3E}">
        <p14:creationId xmlns:p14="http://schemas.microsoft.com/office/powerpoint/2010/main" val="3539021617"/>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EA9725A-53B6-98A2-D011-080CD551015B}"/>
              </a:ext>
            </a:extLst>
          </p:cNvPr>
          <p:cNvSpPr>
            <a:spLocks noGrp="1"/>
          </p:cNvSpPr>
          <p:nvPr>
            <p:ph type="title"/>
          </p:nvPr>
        </p:nvSpPr>
        <p:spPr/>
        <p:txBody>
          <a:bodyPr/>
          <a:lstStyle/>
          <a:p>
            <a:r>
              <a:rPr lang="en-US"/>
              <a:t>Ví dụ: Tự bảo vệ</a:t>
            </a:r>
          </a:p>
        </p:txBody>
      </p:sp>
      <p:pic>
        <p:nvPicPr>
          <p:cNvPr id="9" name="Content Placeholder 8">
            <a:extLst>
              <a:ext uri="{FF2B5EF4-FFF2-40B4-BE49-F238E27FC236}">
                <a16:creationId xmlns:a16="http://schemas.microsoft.com/office/drawing/2014/main" id="{185D757E-EB58-C589-C44B-A11C4EEF64B5}"/>
              </a:ext>
            </a:extLst>
          </p:cNvPr>
          <p:cNvPicPr>
            <a:picLocks noGrp="1" noChangeAspect="1"/>
          </p:cNvPicPr>
          <p:nvPr>
            <p:ph sz="half" idx="1"/>
          </p:nvPr>
        </p:nvPicPr>
        <p:blipFill>
          <a:blip r:embed="rId2"/>
          <a:stretch>
            <a:fillRect/>
          </a:stretch>
        </p:blipFill>
        <p:spPr>
          <a:xfrm>
            <a:off x="457200" y="1447800"/>
            <a:ext cx="5160585" cy="3855311"/>
          </a:xfrm>
          <a:prstGeom prst="rect">
            <a:avLst/>
          </a:prstGeom>
        </p:spPr>
      </p:pic>
      <p:pic>
        <p:nvPicPr>
          <p:cNvPr id="11" name="Content Placeholder 10">
            <a:extLst>
              <a:ext uri="{FF2B5EF4-FFF2-40B4-BE49-F238E27FC236}">
                <a16:creationId xmlns:a16="http://schemas.microsoft.com/office/drawing/2014/main" id="{2A970064-7EA5-A034-8F25-0492A245A2B7}"/>
              </a:ext>
            </a:extLst>
          </p:cNvPr>
          <p:cNvPicPr>
            <a:picLocks noGrp="1" noChangeAspect="1"/>
          </p:cNvPicPr>
          <p:nvPr>
            <p:ph sz="half" idx="2"/>
          </p:nvPr>
        </p:nvPicPr>
        <p:blipFill>
          <a:blip r:embed="rId3"/>
          <a:stretch>
            <a:fillRect/>
          </a:stretch>
        </p:blipFill>
        <p:spPr>
          <a:xfrm>
            <a:off x="3352800" y="3341655"/>
            <a:ext cx="5592128" cy="3279840"/>
          </a:xfrm>
        </p:spPr>
      </p:pic>
      <p:sp>
        <p:nvSpPr>
          <p:cNvPr id="4" name="Slide Number Placeholder 3">
            <a:extLst>
              <a:ext uri="{FF2B5EF4-FFF2-40B4-BE49-F238E27FC236}">
                <a16:creationId xmlns:a16="http://schemas.microsoft.com/office/drawing/2014/main" id="{2B123C58-F8F3-B6BF-1F8B-E85DC279C00F}"/>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4143250096"/>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48F437C-4324-4162-8206-16D75C801654}"/>
              </a:ext>
            </a:extLst>
          </p:cNvPr>
          <p:cNvSpPr>
            <a:spLocks noGrp="1"/>
          </p:cNvSpPr>
          <p:nvPr>
            <p:ph type="title"/>
          </p:nvPr>
        </p:nvSpPr>
        <p:spPr/>
        <p:txBody>
          <a:bodyPr/>
          <a:lstStyle/>
          <a:p>
            <a:r>
              <a:rPr lang="en-US"/>
              <a:t>Usability - Satisfaction</a:t>
            </a:r>
          </a:p>
        </p:txBody>
      </p:sp>
      <p:sp>
        <p:nvSpPr>
          <p:cNvPr id="5" name="Rectangle 3"/>
          <p:cNvSpPr>
            <a:spLocks noGrp="1" noChangeArrowheads="1"/>
          </p:cNvSpPr>
          <p:nvPr>
            <p:ph idx="1"/>
          </p:nvPr>
        </p:nvSpPr>
        <p:spPr/>
        <p:txBody>
          <a:bodyPr>
            <a:normAutofit/>
          </a:bodyPr>
          <a:lstStyle/>
          <a:p>
            <a:pPr marL="0" indent="0">
              <a:buNone/>
            </a:pPr>
            <a:r>
              <a:rPr lang="en-US"/>
              <a:t>How pleasant is it to use the design?</a:t>
            </a:r>
          </a:p>
          <a:p>
            <a:r>
              <a:rPr lang="vi-VN"/>
              <a:t>Tính linh hoạt</a:t>
            </a:r>
            <a:r>
              <a:rPr lang="en-US"/>
              <a:t> (</a:t>
            </a:r>
            <a:r>
              <a:rPr lang="vi-VN"/>
              <a:t>: Hệ thống cho phép có nhiều cách làm việc </a:t>
            </a:r>
            <a:r>
              <a:rPr lang="en-US"/>
              <a:t>với</a:t>
            </a:r>
            <a:r>
              <a:rPr lang="vi-VN"/>
              <a:t> </a:t>
            </a:r>
            <a:r>
              <a:rPr lang="en-US"/>
              <a:t>các loại </a:t>
            </a:r>
            <a:r>
              <a:rPr lang="vi-VN"/>
              <a:t>người dùng </a:t>
            </a:r>
            <a:r>
              <a:rPr lang="en-US"/>
              <a:t>c</a:t>
            </a:r>
            <a:r>
              <a:rPr lang="vi-VN"/>
              <a:t>ó trình độ, kinh nghiệm và sự quan tâm khác nhau.</a:t>
            </a:r>
            <a:endParaRPr lang="en-US"/>
          </a:p>
          <a:p>
            <a:r>
              <a:rPr lang="vi-VN"/>
              <a:t>Phong cách thiết kế: Những mẫu thiết kế cần thể hiện được phong cách và hấp dẫn tuỳ thuộc vào đối tượng mục tiêu. </a:t>
            </a:r>
            <a:endParaRPr lang="en-US"/>
          </a:p>
          <a:p>
            <a:r>
              <a:rPr lang="vi-VN"/>
              <a:t>Hệ thống tương tác thân thiện, tránh những thay đổi đột ngột, gián đoạn quá trình tương tác của người dùng.</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24</a:t>
            </a:fld>
            <a:endParaRPr lang="en-US"/>
          </a:p>
        </p:txBody>
      </p:sp>
    </p:spTree>
    <p:extLst>
      <p:ext uri="{BB962C8B-B14F-4D97-AF65-F5344CB8AC3E}">
        <p14:creationId xmlns:p14="http://schemas.microsoft.com/office/powerpoint/2010/main" val="853383631"/>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4F6BE-DE9C-5DFE-C52C-80C948DDEE6D}"/>
              </a:ext>
            </a:extLst>
          </p:cNvPr>
          <p:cNvSpPr>
            <a:spLocks noGrp="1"/>
          </p:cNvSpPr>
          <p:nvPr>
            <p:ph type="title"/>
          </p:nvPr>
        </p:nvSpPr>
        <p:spPr/>
        <p:txBody>
          <a:bodyPr/>
          <a:lstStyle/>
          <a:p>
            <a:r>
              <a:rPr lang="en-US"/>
              <a:t>Ví dụ: web responsive design</a:t>
            </a:r>
          </a:p>
        </p:txBody>
      </p:sp>
      <p:pic>
        <p:nvPicPr>
          <p:cNvPr id="6" name="Content Placeholder 5">
            <a:extLst>
              <a:ext uri="{FF2B5EF4-FFF2-40B4-BE49-F238E27FC236}">
                <a16:creationId xmlns:a16="http://schemas.microsoft.com/office/drawing/2014/main" id="{E2D434D8-CF16-9C4E-6BA5-70C7658E9683}"/>
              </a:ext>
            </a:extLst>
          </p:cNvPr>
          <p:cNvPicPr>
            <a:picLocks noGrp="1" noChangeAspect="1"/>
          </p:cNvPicPr>
          <p:nvPr>
            <p:ph idx="1"/>
          </p:nvPr>
        </p:nvPicPr>
        <p:blipFill>
          <a:blip r:embed="rId2"/>
          <a:stretch>
            <a:fillRect/>
          </a:stretch>
        </p:blipFill>
        <p:spPr>
          <a:xfrm>
            <a:off x="457200" y="1814804"/>
            <a:ext cx="8229600" cy="4142791"/>
          </a:xfrm>
          <a:prstGeom prst="rect">
            <a:avLst/>
          </a:prstGeom>
        </p:spPr>
      </p:pic>
      <p:sp>
        <p:nvSpPr>
          <p:cNvPr id="4" name="Slide Number Placeholder 3">
            <a:extLst>
              <a:ext uri="{FF2B5EF4-FFF2-40B4-BE49-F238E27FC236}">
                <a16:creationId xmlns:a16="http://schemas.microsoft.com/office/drawing/2014/main" id="{617007D9-D460-2BA6-BD7C-B35E779B02AF}"/>
              </a:ext>
            </a:extLst>
          </p:cNvPr>
          <p:cNvSpPr>
            <a:spLocks noGrp="1"/>
          </p:cNvSpPr>
          <p:nvPr>
            <p:ph type="sldNum" sz="quarter" idx="12"/>
          </p:nvPr>
        </p:nvSpPr>
        <p:spPr/>
        <p:txBody>
          <a:bodyPr/>
          <a:lstStyle/>
          <a:p>
            <a:fld id="{B6F15528-21DE-4FAA-801E-634DDDAF4B2B}" type="slidenum">
              <a:rPr lang="en-US" smtClean="0"/>
              <a:pPr/>
              <a:t>25</a:t>
            </a:fld>
            <a:endParaRPr lang="en-US"/>
          </a:p>
        </p:txBody>
      </p:sp>
    </p:spTree>
    <p:extLst>
      <p:ext uri="{BB962C8B-B14F-4D97-AF65-F5344CB8AC3E}">
        <p14:creationId xmlns:p14="http://schemas.microsoft.com/office/powerpoint/2010/main" val="1672435950"/>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a:xfrm>
            <a:off x="457200" y="409574"/>
            <a:ext cx="8229600" cy="1495425"/>
          </a:xfrm>
        </p:spPr>
        <p:txBody>
          <a:bodyPr/>
          <a:lstStyle/>
          <a:p>
            <a:r>
              <a:rPr lang="en-US"/>
              <a:t>Principles of system design </a:t>
            </a:r>
            <a:br>
              <a:rPr lang="en-US"/>
            </a:br>
            <a:r>
              <a:rPr lang="en-US"/>
              <a:t>with Usability</a:t>
            </a:r>
          </a:p>
        </p:txBody>
      </p:sp>
      <p:sp>
        <p:nvSpPr>
          <p:cNvPr id="7" name="Content Placeholder 6">
            <a:extLst>
              <a:ext uri="{FF2B5EF4-FFF2-40B4-BE49-F238E27FC236}">
                <a16:creationId xmlns:a16="http://schemas.microsoft.com/office/drawing/2014/main" id="{CF494ED7-F54F-4AF7-9D49-40638A725573}"/>
              </a:ext>
            </a:extLst>
          </p:cNvPr>
          <p:cNvSpPr>
            <a:spLocks noGrp="1"/>
          </p:cNvSpPr>
          <p:nvPr>
            <p:ph idx="1"/>
          </p:nvPr>
        </p:nvSpPr>
        <p:spPr>
          <a:xfrm>
            <a:off x="457200" y="2057400"/>
            <a:ext cx="8229600" cy="4191000"/>
          </a:xfrm>
        </p:spPr>
        <p:txBody>
          <a:bodyPr/>
          <a:lstStyle/>
          <a:p>
            <a:r>
              <a:rPr lang="en-US"/>
              <a:t>Clarity</a:t>
            </a:r>
          </a:p>
          <a:p>
            <a:r>
              <a:rPr lang="en-US"/>
              <a:t>Feedback</a:t>
            </a:r>
          </a:p>
          <a:p>
            <a:r>
              <a:rPr lang="en-US"/>
              <a:t>Suggestions</a:t>
            </a:r>
          </a:p>
          <a:p>
            <a:r>
              <a:rPr lang="en-US"/>
              <a:t>Conventions</a:t>
            </a:r>
          </a:p>
          <a:p>
            <a:endParaRPr lang="en-US"/>
          </a:p>
        </p:txBody>
      </p:sp>
      <p:sp>
        <p:nvSpPr>
          <p:cNvPr id="4" name="Slide Number Placeholder 3"/>
          <p:cNvSpPr>
            <a:spLocks noGrp="1"/>
          </p:cNvSpPr>
          <p:nvPr>
            <p:ph type="sldNum" sz="quarter" idx="12"/>
          </p:nvPr>
        </p:nvSpPr>
        <p:spPr>
          <a:xfrm>
            <a:off x="6553200" y="6420464"/>
            <a:ext cx="2133600" cy="320675"/>
          </a:xfrm>
        </p:spPr>
        <p:txBody>
          <a:bodyPr/>
          <a:lstStyle/>
          <a:p>
            <a:fld id="{B6F15528-21DE-4FAA-801E-634DDDAF4B2B}" type="slidenum">
              <a:rPr lang="en-US" smtClean="0"/>
              <a:pPr/>
              <a:t>26</a:t>
            </a:fld>
            <a:endParaRPr lang="en-US"/>
          </a:p>
        </p:txBody>
      </p:sp>
    </p:spTree>
    <p:extLst>
      <p:ext uri="{BB962C8B-B14F-4D97-AF65-F5344CB8AC3E}">
        <p14:creationId xmlns:p14="http://schemas.microsoft.com/office/powerpoint/2010/main" val="1632584331"/>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p>
        </p:txBody>
      </p:sp>
      <p:sp>
        <p:nvSpPr>
          <p:cNvPr id="7" name="Content Placeholder 6">
            <a:extLst>
              <a:ext uri="{FF2B5EF4-FFF2-40B4-BE49-F238E27FC236}">
                <a16:creationId xmlns:a16="http://schemas.microsoft.com/office/drawing/2014/main" id="{CF494ED7-F54F-4AF7-9D49-40638A725573}"/>
              </a:ext>
            </a:extLst>
          </p:cNvPr>
          <p:cNvSpPr>
            <a:spLocks noGrp="1"/>
          </p:cNvSpPr>
          <p:nvPr>
            <p:ph idx="1"/>
          </p:nvPr>
        </p:nvSpPr>
        <p:spPr/>
        <p:txBody>
          <a:bodyPr/>
          <a:lstStyle/>
          <a:p>
            <a:pPr marL="0" indent="0">
              <a:buNone/>
            </a:pPr>
            <a:r>
              <a:rPr lang="en-US" b="1"/>
              <a:t>Clarity</a:t>
            </a:r>
          </a:p>
          <a:p>
            <a:r>
              <a:rPr lang="en-US"/>
              <a:t>The related system part must be visible</a:t>
            </a:r>
          </a:p>
          <a:p>
            <a:r>
              <a:rPr lang="en-US"/>
              <a:t>Users are aware of the current state of the system and need to know what action to take</a:t>
            </a:r>
          </a:p>
          <a:p>
            <a:r>
              <a:rPr lang="en-US"/>
              <a:t>Ex:  When hovering to any point on the screen, you must know What if the mouse button is pressed?</a:t>
            </a:r>
          </a:p>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27</a:t>
            </a:fld>
            <a:endParaRPr lang="en-US"/>
          </a:p>
        </p:txBody>
      </p:sp>
    </p:spTree>
    <p:extLst>
      <p:ext uri="{BB962C8B-B14F-4D97-AF65-F5344CB8AC3E}">
        <p14:creationId xmlns:p14="http://schemas.microsoft.com/office/powerpoint/2010/main" val="2117241860"/>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r>
              <a:rPr lang="en-US" b="1"/>
              <a:t>Feedback: </a:t>
            </a:r>
            <a:r>
              <a:rPr lang="en-US"/>
              <a:t>When there is any change, it needs to be visible</a:t>
            </a:r>
          </a:p>
          <a:p>
            <a:r>
              <a:rPr lang="en-US"/>
              <a:t>Ex: When deleting files</a:t>
            </a:r>
          </a:p>
          <a:p>
            <a:pPr lvl="1"/>
            <a:r>
              <a:rPr lang="en-US"/>
              <a:t>Feedback Types: Visual, Sound, Tactile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148258601"/>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pPr marL="0" indent="0">
              <a:buNone/>
            </a:pPr>
            <a:r>
              <a:rPr lang="en-US" b="1"/>
              <a:t>Suggestions</a:t>
            </a:r>
          </a:p>
          <a:p>
            <a:r>
              <a:rPr lang="en-US"/>
              <a:t>A set of actions or procedures that can be performed on an object</a:t>
            </a:r>
          </a:p>
          <a:p>
            <a:r>
              <a:rPr lang="en-US"/>
              <a:t>The ability to imagine helps determine how to use objects just by observing them</a:t>
            </a:r>
          </a:p>
          <a:p>
            <a:r>
              <a:rPr lang="en-US"/>
              <a:t>Example physical object:</a:t>
            </a:r>
          </a:p>
          <a:p>
            <a:pPr lvl="1"/>
            <a:r>
              <a:rPr lang="en-US"/>
              <a:t>Door handle rotation suggestion</a:t>
            </a:r>
          </a:p>
          <a:p>
            <a:pPr lvl="1"/>
            <a:r>
              <a:rPr lang="en-US"/>
              <a:t>Key suggested press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29</a:t>
            </a:fld>
            <a:endParaRPr lang="en-US"/>
          </a:p>
        </p:txBody>
      </p:sp>
    </p:spTree>
    <p:extLst>
      <p:ext uri="{BB962C8B-B14F-4D97-AF65-F5344CB8AC3E}">
        <p14:creationId xmlns:p14="http://schemas.microsoft.com/office/powerpoint/2010/main" val="3055630255"/>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F57B3-09E6-B236-CFDC-095E243C62DF}"/>
              </a:ext>
            </a:extLst>
          </p:cNvPr>
          <p:cNvSpPr>
            <a:spLocks noGrp="1"/>
          </p:cNvSpPr>
          <p:nvPr>
            <p:ph type="title"/>
          </p:nvPr>
        </p:nvSpPr>
        <p:spPr>
          <a:xfrm>
            <a:off x="457200" y="409575"/>
            <a:ext cx="8229600" cy="962025"/>
          </a:xfrm>
        </p:spPr>
        <p:txBody>
          <a:bodyPr/>
          <a:lstStyle/>
          <a:p>
            <a:r>
              <a:rPr lang="en-US"/>
              <a:t>Usability Example</a:t>
            </a:r>
          </a:p>
        </p:txBody>
      </p:sp>
      <p:pic>
        <p:nvPicPr>
          <p:cNvPr id="6" name="Content Placeholder 5">
            <a:extLst>
              <a:ext uri="{FF2B5EF4-FFF2-40B4-BE49-F238E27FC236}">
                <a16:creationId xmlns:a16="http://schemas.microsoft.com/office/drawing/2014/main" id="{5E2D223E-206A-6914-301E-8E2C3C68B665}"/>
              </a:ext>
            </a:extLst>
          </p:cNvPr>
          <p:cNvPicPr>
            <a:picLocks noGrp="1" noChangeAspect="1"/>
          </p:cNvPicPr>
          <p:nvPr>
            <p:ph idx="1"/>
          </p:nvPr>
        </p:nvPicPr>
        <p:blipFill>
          <a:blip r:embed="rId2"/>
          <a:stretch>
            <a:fillRect/>
          </a:stretch>
        </p:blipFill>
        <p:spPr>
          <a:xfrm>
            <a:off x="457200" y="1846177"/>
            <a:ext cx="8229600" cy="4080046"/>
          </a:xfrm>
        </p:spPr>
      </p:pic>
      <p:sp>
        <p:nvSpPr>
          <p:cNvPr id="4" name="Slide Number Placeholder 3">
            <a:extLst>
              <a:ext uri="{FF2B5EF4-FFF2-40B4-BE49-F238E27FC236}">
                <a16:creationId xmlns:a16="http://schemas.microsoft.com/office/drawing/2014/main" id="{9B96ECCB-7D34-D90C-7843-9573DBA16B90}"/>
              </a:ext>
            </a:extLst>
          </p:cNvPr>
          <p:cNvSpPr>
            <a:spLocks noGrp="1"/>
          </p:cNvSpPr>
          <p:nvPr>
            <p:ph type="sldNum" sz="quarter" idx="12"/>
          </p:nvPr>
        </p:nvSpPr>
        <p:spPr>
          <a:xfrm>
            <a:off x="6553200" y="6420464"/>
            <a:ext cx="2133600" cy="320675"/>
          </a:xfrm>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3912260714"/>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Example of GUI suggestion: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r>
              <a:rPr lang="en-US"/>
              <a:t>Indent elements when you can't click on them</a:t>
            </a:r>
          </a:p>
          <a:p>
            <a:r>
              <a:rPr lang="en-US"/>
              <a:t>Elements with white backgrounds and blinking cursors can be editor</a:t>
            </a:r>
          </a:p>
          <a:p>
            <a:r>
              <a:rPr lang="en-US"/>
              <a:t>Element with a gray background that cannot be edited</a:t>
            </a:r>
          </a:p>
          <a:p>
            <a:r>
              <a:rPr lang="en-US"/>
              <a:t>Element with suggestion gray is disabled</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30</a:t>
            </a:fld>
            <a:endParaRPr lang="en-US"/>
          </a:p>
        </p:txBody>
      </p:sp>
    </p:spTree>
    <p:extLst>
      <p:ext uri="{BB962C8B-B14F-4D97-AF65-F5344CB8AC3E}">
        <p14:creationId xmlns:p14="http://schemas.microsoft.com/office/powerpoint/2010/main" val="88516285"/>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pPr marL="0" indent="0">
              <a:buNone/>
            </a:pPr>
            <a:r>
              <a:rPr lang="en-US" b="1"/>
              <a:t>Conventions</a:t>
            </a:r>
          </a:p>
          <a:p>
            <a:r>
              <a:rPr lang="en-US"/>
              <a:t>Cultural constraints, depending on the culture</a:t>
            </a:r>
            <a:br>
              <a:rPr lang="en-US"/>
            </a:br>
            <a:r>
              <a:rPr lang="en-US"/>
              <a:t>different</a:t>
            </a:r>
          </a:p>
          <a:p>
            <a:r>
              <a:rPr lang="en-US"/>
              <a:t>Accepted from time to time</a:t>
            </a:r>
          </a:p>
          <a:p>
            <a:pPr lvl="1"/>
            <a:r>
              <a:rPr lang="en-US"/>
              <a:t>Light switch</a:t>
            </a:r>
            <a:br>
              <a:rPr lang="en-US"/>
            </a:br>
            <a:r>
              <a:rPr lang="en-US"/>
              <a:t>US: Turn down is off</a:t>
            </a:r>
            <a:br>
              <a:rPr lang="en-US"/>
            </a:br>
            <a:r>
              <a:rPr lang="en-US"/>
              <a:t>England: Turn it on is off</a:t>
            </a:r>
          </a:p>
          <a:p>
            <a:pPr lvl="1"/>
            <a:r>
              <a:rPr lang="en-US"/>
              <a:t>Faucet valve</a:t>
            </a:r>
            <a:br>
              <a:rPr lang="en-US"/>
            </a:br>
            <a:r>
              <a:rPr lang="en-US"/>
              <a:t>US: Counter-clockwise is open</a:t>
            </a:r>
            <a:br>
              <a:rPr lang="en-US"/>
            </a:br>
            <a:r>
              <a:rPr lang="en-US"/>
              <a:t>England: Counter-clockwise is closed</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31</a:t>
            </a:fld>
            <a:endParaRPr lang="en-US"/>
          </a:p>
        </p:txBody>
      </p:sp>
    </p:spTree>
    <p:extLst>
      <p:ext uri="{BB962C8B-B14F-4D97-AF65-F5344CB8AC3E}">
        <p14:creationId xmlns:p14="http://schemas.microsoft.com/office/powerpoint/2010/main" val="4146950164"/>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pPr marL="0" indent="0">
              <a:buNone/>
            </a:pPr>
            <a:r>
              <a:rPr lang="en-US" b="1"/>
              <a:t>Conventions</a:t>
            </a:r>
          </a:p>
          <a:p>
            <a:r>
              <a:rPr lang="en-US"/>
              <a:t>Red</a:t>
            </a:r>
          </a:p>
          <a:p>
            <a:pPr lvl="1"/>
            <a:r>
              <a:rPr lang="en-US"/>
              <a:t>US: Dangerous</a:t>
            </a:r>
          </a:p>
          <a:p>
            <a:pPr lvl="1"/>
            <a:r>
              <a:rPr lang="en-US"/>
              <a:t>Egypt: Die</a:t>
            </a:r>
          </a:p>
          <a:p>
            <a:pPr lvl="1"/>
            <a:r>
              <a:rPr lang="en-US"/>
              <a:t>India: Living</a:t>
            </a:r>
          </a:p>
          <a:p>
            <a:pPr lvl="1"/>
            <a:r>
              <a:rPr lang="en-US"/>
              <a:t>China: Happiness</a:t>
            </a:r>
          </a:p>
          <a:p>
            <a:r>
              <a:rPr lang="en-US"/>
              <a:t>Keyboard</a:t>
            </a:r>
          </a:p>
          <a:p>
            <a:pPr lvl="1"/>
            <a:r>
              <a:rPr lang="en-US"/>
              <a:t>QWERTY: English</a:t>
            </a:r>
          </a:p>
          <a:p>
            <a:pPr lvl="1"/>
            <a:r>
              <a:rPr lang="en-US"/>
              <a:t>AZERTY: French</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32</a:t>
            </a:fld>
            <a:endParaRPr lang="en-US"/>
          </a:p>
        </p:txBody>
      </p:sp>
    </p:spTree>
    <p:extLst>
      <p:ext uri="{BB962C8B-B14F-4D97-AF65-F5344CB8AC3E}">
        <p14:creationId xmlns:p14="http://schemas.microsoft.com/office/powerpoint/2010/main" val="3996877338"/>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pPr marL="0" indent="0">
              <a:buNone/>
            </a:pPr>
            <a:r>
              <a:rPr lang="en-US" b="1"/>
              <a:t>Rules</a:t>
            </a:r>
          </a:p>
          <a:p>
            <a:r>
              <a:rPr lang="en-US" b="1"/>
              <a:t>Learnability</a:t>
            </a:r>
            <a:r>
              <a:rPr lang="en-US"/>
              <a:t>: Interoperable systems must be easylearn</a:t>
            </a:r>
          </a:p>
          <a:p>
            <a:r>
              <a:rPr lang="en-US" b="1"/>
              <a:t>Ease of use</a:t>
            </a:r>
            <a:r>
              <a:rPr lang="en-US"/>
              <a:t>: </a:t>
            </a:r>
            <a:r>
              <a:rPr lang="en-US" dirty="0"/>
              <a:t>Interactive systems must be effective in helping users achieve their goals</a:t>
            </a:r>
          </a:p>
          <a:p>
            <a:r>
              <a:rPr lang="en-US" b="1" dirty="0"/>
              <a:t>Flexibility</a:t>
            </a:r>
            <a:r>
              <a:rPr lang="en-US"/>
              <a:t>: </a:t>
            </a:r>
            <a:r>
              <a:rPr lang="en-US" dirty="0"/>
              <a:t>Interactive systems must adapt to different circumstances</a:t>
            </a:r>
          </a:p>
          <a:p>
            <a:r>
              <a:rPr lang="en-US" b="1" dirty="0"/>
              <a:t>Emotion</a:t>
            </a:r>
            <a:r>
              <a:rPr lang="en-US"/>
              <a:t>: </a:t>
            </a:r>
            <a:r>
              <a:rPr lang="en-US" dirty="0"/>
              <a:t>Interactive systems must make users feel comfortable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2189935498"/>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Principles of usability system design</a:t>
            </a:r>
            <a:endParaRPr lang="en-US" dirty="0"/>
          </a:p>
        </p:txBody>
      </p:sp>
      <p:sp>
        <p:nvSpPr>
          <p:cNvPr id="6" name="Content Placeholder 5">
            <a:extLst>
              <a:ext uri="{FF2B5EF4-FFF2-40B4-BE49-F238E27FC236}">
                <a16:creationId xmlns:a16="http://schemas.microsoft.com/office/drawing/2014/main" id="{BC49A83C-A852-4F48-BFEC-A681FCF50A9B}"/>
              </a:ext>
            </a:extLst>
          </p:cNvPr>
          <p:cNvSpPr>
            <a:spLocks noGrp="1"/>
          </p:cNvSpPr>
          <p:nvPr>
            <p:ph idx="1"/>
          </p:nvPr>
        </p:nvSpPr>
        <p:spPr/>
        <p:txBody>
          <a:bodyPr/>
          <a:lstStyle/>
          <a:p>
            <a:pPr marL="0" indent="0">
              <a:buNone/>
            </a:pPr>
            <a:r>
              <a:rPr lang="en-US" b="1"/>
              <a:t>Why follow these principles?</a:t>
            </a:r>
          </a:p>
          <a:p>
            <a:r>
              <a:rPr lang="en-US"/>
              <a:t>These principles help you stay focused on your goals</a:t>
            </a:r>
          </a:p>
          <a:p>
            <a:r>
              <a:rPr lang="en-US"/>
              <a:t>It makes it possible to measure to what extent the set goals are being accomplished.</a:t>
            </a:r>
          </a:p>
          <a:p>
            <a:r>
              <a:rPr lang="en-US"/>
              <a:t>This is a method that has been used to evaluate adesign!!!!!</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34</a:t>
            </a:fld>
            <a:endParaRPr lang="en-US"/>
          </a:p>
        </p:txBody>
      </p:sp>
    </p:spTree>
    <p:extLst>
      <p:ext uri="{BB962C8B-B14F-4D97-AF65-F5344CB8AC3E}">
        <p14:creationId xmlns:p14="http://schemas.microsoft.com/office/powerpoint/2010/main" val="2448823996"/>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Grp="1" noChangeArrowheads="1"/>
          </p:cNvSpPr>
          <p:nvPr>
            <p:ph type="title"/>
          </p:nvPr>
        </p:nvSpPr>
        <p:spPr/>
        <p:txBody>
          <a:bodyPr/>
          <a:lstStyle/>
          <a:p>
            <a:r>
              <a:rPr lang="en-US"/>
              <a:t> Human-Computer Interaction</a:t>
            </a:r>
          </a:p>
        </p:txBody>
      </p:sp>
      <p:sp>
        <p:nvSpPr>
          <p:cNvPr id="6" name="Content Placeholder 5">
            <a:extLst>
              <a:ext uri="{FF2B5EF4-FFF2-40B4-BE49-F238E27FC236}">
                <a16:creationId xmlns:a16="http://schemas.microsoft.com/office/drawing/2014/main" id="{96F7D531-4F51-44E7-845B-65464F1CDD67}"/>
              </a:ext>
            </a:extLst>
          </p:cNvPr>
          <p:cNvSpPr>
            <a:spLocks noGrp="1"/>
          </p:cNvSpPr>
          <p:nvPr>
            <p:ph idx="1"/>
          </p:nvPr>
        </p:nvSpPr>
        <p:spPr/>
        <p:txBody>
          <a:bodyPr/>
          <a:lstStyle/>
          <a:p>
            <a:pPr marL="0" indent="0" algn="ctr">
              <a:buNone/>
            </a:pPr>
            <a:r>
              <a:rPr lang="en-US" sz="8000"/>
              <a:t>Question </a:t>
            </a:r>
            <a:br>
              <a:rPr lang="en-US" sz="8000"/>
            </a:br>
            <a:r>
              <a:rPr lang="en-US" sz="8000"/>
              <a:t>&amp; </a:t>
            </a:r>
            <a:br>
              <a:rPr lang="en-US" sz="8000"/>
            </a:br>
            <a:r>
              <a:rPr lang="en-US" sz="8000"/>
              <a:t>Answer</a:t>
            </a:r>
          </a:p>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3271292982"/>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941763-D237-4D13-BDF7-F22F3A7B831B}"/>
              </a:ext>
            </a:extLst>
          </p:cNvPr>
          <p:cNvSpPr>
            <a:spLocks noGrp="1"/>
          </p:cNvSpPr>
          <p:nvPr>
            <p:ph type="title"/>
          </p:nvPr>
        </p:nvSpPr>
        <p:spPr/>
        <p:txBody>
          <a:bodyPr/>
          <a:lstStyle/>
          <a:p>
            <a:r>
              <a:rPr lang="en-US"/>
              <a:t>Example of Usability</a:t>
            </a:r>
          </a:p>
        </p:txBody>
      </p:sp>
      <p:sp>
        <p:nvSpPr>
          <p:cNvPr id="5" name="Rectangle 3"/>
          <p:cNvSpPr>
            <a:spLocks noGrp="1" noChangeArrowheads="1"/>
          </p:cNvSpPr>
          <p:nvPr>
            <p:ph idx="1"/>
          </p:nvPr>
        </p:nvSpPr>
        <p:spPr>
          <a:xfrm>
            <a:off x="457200" y="1524000"/>
            <a:ext cx="8229600" cy="609600"/>
          </a:xfrm>
        </p:spPr>
        <p:txBody>
          <a:bodyPr/>
          <a:lstStyle/>
          <a:p>
            <a:r>
              <a:rPr lang="en-US"/>
              <a:t>How to get toothpaste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4</a:t>
            </a:fld>
            <a:endParaRPr lang="en-US"/>
          </a:p>
        </p:txBody>
      </p:sp>
      <p:sp>
        <p:nvSpPr>
          <p:cNvPr id="8" name="object 4"/>
          <p:cNvSpPr/>
          <p:nvPr/>
        </p:nvSpPr>
        <p:spPr>
          <a:xfrm>
            <a:off x="1524000" y="2133600"/>
            <a:ext cx="6096000" cy="4114800"/>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96879498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28FAA4A-D3A8-4C8D-BCA8-A2CFE931DFAD}"/>
              </a:ext>
            </a:extLst>
          </p:cNvPr>
          <p:cNvSpPr>
            <a:spLocks noGrp="1"/>
          </p:cNvSpPr>
          <p:nvPr>
            <p:ph type="title"/>
          </p:nvPr>
        </p:nvSpPr>
        <p:spPr/>
        <p:txBody>
          <a:bodyPr/>
          <a:lstStyle/>
          <a:p>
            <a:r>
              <a:rPr lang="en-US"/>
              <a:t>Example of Usability</a:t>
            </a:r>
          </a:p>
        </p:txBody>
      </p:sp>
      <p:sp>
        <p:nvSpPr>
          <p:cNvPr id="5" name="Rectangle 3"/>
          <p:cNvSpPr>
            <a:spLocks noGrp="1" noChangeArrowheads="1"/>
          </p:cNvSpPr>
          <p:nvPr>
            <p:ph idx="1"/>
          </p:nvPr>
        </p:nvSpPr>
        <p:spPr>
          <a:xfrm>
            <a:off x="457200" y="1524000"/>
            <a:ext cx="8229600" cy="776772"/>
          </a:xfrm>
        </p:spPr>
        <p:txBody>
          <a:bodyPr/>
          <a:lstStyle/>
          <a:p>
            <a:r>
              <a:rPr lang="en-US"/>
              <a:t>Box without handles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a:t>
            </a:fld>
            <a:endParaRPr lang="en-US"/>
          </a:p>
        </p:txBody>
      </p:sp>
      <p:sp>
        <p:nvSpPr>
          <p:cNvPr id="6" name="Rectangle 5"/>
          <p:cNvSpPr/>
          <p:nvPr/>
        </p:nvSpPr>
        <p:spPr>
          <a:xfrm>
            <a:off x="5791200" y="5244853"/>
            <a:ext cx="1735090" cy="369332"/>
          </a:xfrm>
          <a:prstGeom prst="rect">
            <a:avLst/>
          </a:prstGeom>
        </p:spPr>
        <p:txBody>
          <a:bodyPr wrap="square">
            <a:spAutoFit/>
          </a:bodyPr>
          <a:lstStyle/>
          <a:p>
            <a:r>
              <a:rPr lang="en-US"/>
              <a:t>Easy to Open</a:t>
            </a:r>
          </a:p>
        </p:txBody>
      </p:sp>
      <p:sp>
        <p:nvSpPr>
          <p:cNvPr id="11" name="Rectangle 10"/>
          <p:cNvSpPr/>
          <p:nvPr/>
        </p:nvSpPr>
        <p:spPr>
          <a:xfrm>
            <a:off x="1371600" y="5250072"/>
            <a:ext cx="1735090" cy="369332"/>
          </a:xfrm>
          <a:prstGeom prst="rect">
            <a:avLst/>
          </a:prstGeom>
        </p:spPr>
        <p:txBody>
          <a:bodyPr wrap="none">
            <a:spAutoFit/>
          </a:bodyPr>
          <a:lstStyle/>
          <a:p>
            <a:r>
              <a:rPr lang="en-US" dirty="0"/>
              <a:t>Difficult to Open</a:t>
            </a:r>
          </a:p>
        </p:txBody>
      </p:sp>
      <p:pic>
        <p:nvPicPr>
          <p:cNvPr id="12" name="Picture 11">
            <a:extLst>
              <a:ext uri="{FF2B5EF4-FFF2-40B4-BE49-F238E27FC236}">
                <a16:creationId xmlns:a16="http://schemas.microsoft.com/office/drawing/2014/main" id="{234BE6F6-E746-4373-B16C-3B5C87A74F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740540"/>
            <a:ext cx="3931920" cy="1948281"/>
          </a:xfrm>
          <a:prstGeom prst="rect">
            <a:avLst/>
          </a:prstGeom>
        </p:spPr>
      </p:pic>
      <p:pic>
        <p:nvPicPr>
          <p:cNvPr id="14" name="Picture 13">
            <a:extLst>
              <a:ext uri="{FF2B5EF4-FFF2-40B4-BE49-F238E27FC236}">
                <a16:creationId xmlns:a16="http://schemas.microsoft.com/office/drawing/2014/main" id="{BC506056-31F0-427D-B1DD-D43A3FF5B8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0764" y="2300772"/>
            <a:ext cx="3931920" cy="2359152"/>
          </a:xfrm>
          <a:prstGeom prst="rect">
            <a:avLst/>
          </a:prstGeom>
        </p:spPr>
      </p:pic>
    </p:spTree>
    <p:extLst>
      <p:ext uri="{BB962C8B-B14F-4D97-AF65-F5344CB8AC3E}">
        <p14:creationId xmlns:p14="http://schemas.microsoft.com/office/powerpoint/2010/main" val="108436673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C57185A-726C-4D0F-BA73-6775DC288FE2}"/>
              </a:ext>
            </a:extLst>
          </p:cNvPr>
          <p:cNvSpPr>
            <a:spLocks noGrp="1"/>
          </p:cNvSpPr>
          <p:nvPr>
            <p:ph type="title"/>
          </p:nvPr>
        </p:nvSpPr>
        <p:spPr/>
        <p:txBody>
          <a:bodyPr/>
          <a:lstStyle/>
          <a:p>
            <a:r>
              <a:rPr lang="en-US"/>
              <a:t>Example of Usability</a:t>
            </a:r>
          </a:p>
        </p:txBody>
      </p:sp>
      <p:sp>
        <p:nvSpPr>
          <p:cNvPr id="5" name="Rectangle 3"/>
          <p:cNvSpPr>
            <a:spLocks noGrp="1" noChangeArrowheads="1"/>
          </p:cNvSpPr>
          <p:nvPr>
            <p:ph idx="1"/>
          </p:nvPr>
        </p:nvSpPr>
        <p:spPr/>
        <p:txBody>
          <a:bodyPr/>
          <a:lstStyle/>
          <a:p>
            <a:r>
              <a:rPr lang="en-US"/>
              <a:t>Bottles look the same but contain different substances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a:p>
        </p:txBody>
      </p:sp>
      <p:sp>
        <p:nvSpPr>
          <p:cNvPr id="13" name="object 4"/>
          <p:cNvSpPr/>
          <p:nvPr/>
        </p:nvSpPr>
        <p:spPr>
          <a:xfrm>
            <a:off x="1095375" y="2726565"/>
            <a:ext cx="2959100" cy="2468626"/>
          </a:xfrm>
          <a:prstGeom prst="rect">
            <a:avLst/>
          </a:prstGeom>
          <a:blipFill>
            <a:blip r:embed="rId2" cstate="print"/>
            <a:stretch>
              <a:fillRect/>
            </a:stretch>
          </a:blipFill>
        </p:spPr>
        <p:txBody>
          <a:bodyPr wrap="square" lIns="0" tIns="0" rIns="0" bIns="0" rtlCol="0"/>
          <a:lstStyle/>
          <a:p>
            <a:endParaRPr/>
          </a:p>
        </p:txBody>
      </p:sp>
      <p:sp>
        <p:nvSpPr>
          <p:cNvPr id="14" name="object 5"/>
          <p:cNvSpPr/>
          <p:nvPr/>
        </p:nvSpPr>
        <p:spPr>
          <a:xfrm>
            <a:off x="4902201" y="2726565"/>
            <a:ext cx="2859024" cy="2468626"/>
          </a:xfrm>
          <a:prstGeom prst="rect">
            <a:avLst/>
          </a:prstGeom>
          <a:blipFill>
            <a:blip r:embed="rId3" cstate="print"/>
            <a:stretch>
              <a:fillRect/>
            </a:stretch>
          </a:blipFill>
        </p:spPr>
        <p:txBody>
          <a:bodyPr wrap="square" lIns="0" tIns="0" rIns="0" bIns="0" rtlCol="0"/>
          <a:lstStyle/>
          <a:p>
            <a:endParaRPr/>
          </a:p>
        </p:txBody>
      </p:sp>
      <p:sp>
        <p:nvSpPr>
          <p:cNvPr id="15" name="object 6"/>
          <p:cNvSpPr/>
          <p:nvPr/>
        </p:nvSpPr>
        <p:spPr>
          <a:xfrm>
            <a:off x="760350" y="4935473"/>
            <a:ext cx="1183005" cy="1040130"/>
          </a:xfrm>
          <a:custGeom>
            <a:avLst/>
            <a:gdLst/>
            <a:ahLst/>
            <a:cxnLst/>
            <a:rect l="l" t="t" r="r" b="b"/>
            <a:pathLst>
              <a:path w="1183005" h="1040129">
                <a:moveTo>
                  <a:pt x="861187" y="444626"/>
                </a:moveTo>
                <a:lnTo>
                  <a:pt x="99225" y="444626"/>
                </a:lnTo>
                <a:lnTo>
                  <a:pt x="60602" y="452409"/>
                </a:lnTo>
                <a:lnTo>
                  <a:pt x="29062" y="473643"/>
                </a:lnTo>
                <a:lnTo>
                  <a:pt x="7797" y="505159"/>
                </a:lnTo>
                <a:lnTo>
                  <a:pt x="0" y="543788"/>
                </a:lnTo>
                <a:lnTo>
                  <a:pt x="0" y="940650"/>
                </a:lnTo>
                <a:lnTo>
                  <a:pt x="7797" y="979273"/>
                </a:lnTo>
                <a:lnTo>
                  <a:pt x="29062" y="1010813"/>
                </a:lnTo>
                <a:lnTo>
                  <a:pt x="60602" y="1032078"/>
                </a:lnTo>
                <a:lnTo>
                  <a:pt x="99225" y="1039876"/>
                </a:lnTo>
                <a:lnTo>
                  <a:pt x="861187" y="1039876"/>
                </a:lnTo>
                <a:lnTo>
                  <a:pt x="899850" y="1032078"/>
                </a:lnTo>
                <a:lnTo>
                  <a:pt x="931418" y="1010813"/>
                </a:lnTo>
                <a:lnTo>
                  <a:pt x="952698" y="979273"/>
                </a:lnTo>
                <a:lnTo>
                  <a:pt x="960501" y="940650"/>
                </a:lnTo>
                <a:lnTo>
                  <a:pt x="960501" y="543788"/>
                </a:lnTo>
                <a:lnTo>
                  <a:pt x="952698" y="505159"/>
                </a:lnTo>
                <a:lnTo>
                  <a:pt x="931418" y="473643"/>
                </a:lnTo>
                <a:lnTo>
                  <a:pt x="899850" y="452409"/>
                </a:lnTo>
                <a:lnTo>
                  <a:pt x="861187" y="444626"/>
                </a:lnTo>
                <a:close/>
              </a:path>
              <a:path w="1183005" h="1040129">
                <a:moveTo>
                  <a:pt x="1182624" y="0"/>
                </a:moveTo>
                <a:lnTo>
                  <a:pt x="560197" y="444626"/>
                </a:lnTo>
                <a:lnTo>
                  <a:pt x="800354" y="444626"/>
                </a:lnTo>
                <a:lnTo>
                  <a:pt x="1182624" y="0"/>
                </a:lnTo>
                <a:close/>
              </a:path>
            </a:pathLst>
          </a:custGeom>
          <a:solidFill>
            <a:srgbClr val="FFFFFF"/>
          </a:solidFill>
        </p:spPr>
        <p:txBody>
          <a:bodyPr wrap="square" lIns="0" tIns="0" rIns="0" bIns="0" rtlCol="0"/>
          <a:lstStyle/>
          <a:p>
            <a:endParaRPr/>
          </a:p>
        </p:txBody>
      </p:sp>
      <p:sp>
        <p:nvSpPr>
          <p:cNvPr id="16" name="object 7"/>
          <p:cNvSpPr/>
          <p:nvPr/>
        </p:nvSpPr>
        <p:spPr>
          <a:xfrm>
            <a:off x="760350" y="4935473"/>
            <a:ext cx="1183005" cy="1040130"/>
          </a:xfrm>
          <a:custGeom>
            <a:avLst/>
            <a:gdLst/>
            <a:ahLst/>
            <a:cxnLst/>
            <a:rect l="l" t="t" r="r" b="b"/>
            <a:pathLst>
              <a:path w="1183005" h="1040129">
                <a:moveTo>
                  <a:pt x="0" y="543788"/>
                </a:moveTo>
                <a:lnTo>
                  <a:pt x="7797" y="505159"/>
                </a:lnTo>
                <a:lnTo>
                  <a:pt x="29062" y="473643"/>
                </a:lnTo>
                <a:lnTo>
                  <a:pt x="60602" y="452409"/>
                </a:lnTo>
                <a:lnTo>
                  <a:pt x="99225" y="444626"/>
                </a:lnTo>
                <a:lnTo>
                  <a:pt x="560197" y="444626"/>
                </a:lnTo>
                <a:lnTo>
                  <a:pt x="1182624" y="0"/>
                </a:lnTo>
                <a:lnTo>
                  <a:pt x="800354" y="444626"/>
                </a:lnTo>
                <a:lnTo>
                  <a:pt x="861187" y="444626"/>
                </a:lnTo>
                <a:lnTo>
                  <a:pt x="899850" y="452409"/>
                </a:lnTo>
                <a:lnTo>
                  <a:pt x="931418" y="473643"/>
                </a:lnTo>
                <a:lnTo>
                  <a:pt x="952698" y="505159"/>
                </a:lnTo>
                <a:lnTo>
                  <a:pt x="960501" y="543788"/>
                </a:lnTo>
                <a:lnTo>
                  <a:pt x="960501" y="692607"/>
                </a:lnTo>
                <a:lnTo>
                  <a:pt x="960501" y="940650"/>
                </a:lnTo>
                <a:lnTo>
                  <a:pt x="952698" y="979273"/>
                </a:lnTo>
                <a:lnTo>
                  <a:pt x="931418" y="1010813"/>
                </a:lnTo>
                <a:lnTo>
                  <a:pt x="899850" y="1032078"/>
                </a:lnTo>
                <a:lnTo>
                  <a:pt x="861187" y="1039876"/>
                </a:lnTo>
                <a:lnTo>
                  <a:pt x="800354" y="1039876"/>
                </a:lnTo>
                <a:lnTo>
                  <a:pt x="560197" y="1039876"/>
                </a:lnTo>
                <a:lnTo>
                  <a:pt x="99225" y="1039876"/>
                </a:lnTo>
                <a:lnTo>
                  <a:pt x="60602" y="1032078"/>
                </a:lnTo>
                <a:lnTo>
                  <a:pt x="29062" y="1010813"/>
                </a:lnTo>
                <a:lnTo>
                  <a:pt x="7797" y="979273"/>
                </a:lnTo>
                <a:lnTo>
                  <a:pt x="0" y="940650"/>
                </a:lnTo>
                <a:lnTo>
                  <a:pt x="0" y="692607"/>
                </a:lnTo>
                <a:lnTo>
                  <a:pt x="0" y="543788"/>
                </a:lnTo>
                <a:close/>
              </a:path>
            </a:pathLst>
          </a:custGeom>
          <a:ln w="28575">
            <a:solidFill>
              <a:srgbClr val="CC0000"/>
            </a:solidFill>
          </a:ln>
        </p:spPr>
        <p:txBody>
          <a:bodyPr wrap="square" lIns="0" tIns="0" rIns="0" bIns="0" rtlCol="0"/>
          <a:lstStyle/>
          <a:p>
            <a:endParaRPr/>
          </a:p>
        </p:txBody>
      </p:sp>
      <p:sp>
        <p:nvSpPr>
          <p:cNvPr id="18" name="object 9"/>
          <p:cNvSpPr/>
          <p:nvPr/>
        </p:nvSpPr>
        <p:spPr>
          <a:xfrm>
            <a:off x="2268475" y="4968875"/>
            <a:ext cx="1189355" cy="1050925"/>
          </a:xfrm>
          <a:custGeom>
            <a:avLst/>
            <a:gdLst/>
            <a:ahLst/>
            <a:cxnLst/>
            <a:rect l="l" t="t" r="r" b="b"/>
            <a:pathLst>
              <a:path w="1189354" h="1050925">
                <a:moveTo>
                  <a:pt x="1082421" y="411225"/>
                </a:moveTo>
                <a:lnTo>
                  <a:pt x="106680" y="411225"/>
                </a:lnTo>
                <a:lnTo>
                  <a:pt x="65150" y="419588"/>
                </a:lnTo>
                <a:lnTo>
                  <a:pt x="31242" y="442406"/>
                </a:lnTo>
                <a:lnTo>
                  <a:pt x="8381" y="476275"/>
                </a:lnTo>
                <a:lnTo>
                  <a:pt x="0" y="517791"/>
                </a:lnTo>
                <a:lnTo>
                  <a:pt x="0" y="944295"/>
                </a:lnTo>
                <a:lnTo>
                  <a:pt x="8381" y="985800"/>
                </a:lnTo>
                <a:lnTo>
                  <a:pt x="31242" y="1019694"/>
                </a:lnTo>
                <a:lnTo>
                  <a:pt x="65150" y="1042545"/>
                </a:lnTo>
                <a:lnTo>
                  <a:pt x="106680" y="1050925"/>
                </a:lnTo>
                <a:lnTo>
                  <a:pt x="1082421" y="1050925"/>
                </a:lnTo>
                <a:lnTo>
                  <a:pt x="1123949" y="1042545"/>
                </a:lnTo>
                <a:lnTo>
                  <a:pt x="1157858" y="1019694"/>
                </a:lnTo>
                <a:lnTo>
                  <a:pt x="1180718" y="985800"/>
                </a:lnTo>
                <a:lnTo>
                  <a:pt x="1189101" y="944295"/>
                </a:lnTo>
                <a:lnTo>
                  <a:pt x="1189101" y="517791"/>
                </a:lnTo>
                <a:lnTo>
                  <a:pt x="1180719" y="476275"/>
                </a:lnTo>
                <a:lnTo>
                  <a:pt x="1157859" y="442406"/>
                </a:lnTo>
                <a:lnTo>
                  <a:pt x="1123950" y="419588"/>
                </a:lnTo>
                <a:lnTo>
                  <a:pt x="1082421" y="411225"/>
                </a:lnTo>
                <a:close/>
              </a:path>
              <a:path w="1189354" h="1050925">
                <a:moveTo>
                  <a:pt x="685800" y="0"/>
                </a:moveTo>
                <a:lnTo>
                  <a:pt x="693547" y="411225"/>
                </a:lnTo>
                <a:lnTo>
                  <a:pt x="990853" y="411225"/>
                </a:lnTo>
                <a:lnTo>
                  <a:pt x="685800" y="0"/>
                </a:lnTo>
                <a:close/>
              </a:path>
            </a:pathLst>
          </a:custGeom>
          <a:solidFill>
            <a:srgbClr val="FFFFFF"/>
          </a:solidFill>
        </p:spPr>
        <p:txBody>
          <a:bodyPr wrap="square" lIns="0" tIns="0" rIns="0" bIns="0" rtlCol="0"/>
          <a:lstStyle/>
          <a:p>
            <a:endParaRPr/>
          </a:p>
        </p:txBody>
      </p:sp>
      <p:sp>
        <p:nvSpPr>
          <p:cNvPr id="19" name="object 10"/>
          <p:cNvSpPr/>
          <p:nvPr/>
        </p:nvSpPr>
        <p:spPr>
          <a:xfrm>
            <a:off x="2268475" y="4968875"/>
            <a:ext cx="1189355" cy="1050925"/>
          </a:xfrm>
          <a:custGeom>
            <a:avLst/>
            <a:gdLst/>
            <a:ahLst/>
            <a:cxnLst/>
            <a:rect l="l" t="t" r="r" b="b"/>
            <a:pathLst>
              <a:path w="1189354" h="1050925">
                <a:moveTo>
                  <a:pt x="0" y="517791"/>
                </a:moveTo>
                <a:lnTo>
                  <a:pt x="8381" y="476275"/>
                </a:lnTo>
                <a:lnTo>
                  <a:pt x="31242" y="442406"/>
                </a:lnTo>
                <a:lnTo>
                  <a:pt x="65150" y="419588"/>
                </a:lnTo>
                <a:lnTo>
                  <a:pt x="106680" y="411225"/>
                </a:lnTo>
                <a:lnTo>
                  <a:pt x="693547" y="411225"/>
                </a:lnTo>
                <a:lnTo>
                  <a:pt x="685800" y="0"/>
                </a:lnTo>
                <a:lnTo>
                  <a:pt x="990853" y="411225"/>
                </a:lnTo>
                <a:lnTo>
                  <a:pt x="1082421" y="411225"/>
                </a:lnTo>
                <a:lnTo>
                  <a:pt x="1123950" y="419588"/>
                </a:lnTo>
                <a:lnTo>
                  <a:pt x="1157859" y="442406"/>
                </a:lnTo>
                <a:lnTo>
                  <a:pt x="1180719" y="476275"/>
                </a:lnTo>
                <a:lnTo>
                  <a:pt x="1189101" y="517791"/>
                </a:lnTo>
                <a:lnTo>
                  <a:pt x="1189101" y="677735"/>
                </a:lnTo>
                <a:lnTo>
                  <a:pt x="1189101" y="944295"/>
                </a:lnTo>
                <a:lnTo>
                  <a:pt x="1180718" y="985800"/>
                </a:lnTo>
                <a:lnTo>
                  <a:pt x="1157858" y="1019694"/>
                </a:lnTo>
                <a:lnTo>
                  <a:pt x="1123949" y="1042545"/>
                </a:lnTo>
                <a:lnTo>
                  <a:pt x="1082421" y="1050925"/>
                </a:lnTo>
                <a:lnTo>
                  <a:pt x="990853" y="1050925"/>
                </a:lnTo>
                <a:lnTo>
                  <a:pt x="693547" y="1050925"/>
                </a:lnTo>
                <a:lnTo>
                  <a:pt x="106680" y="1050925"/>
                </a:lnTo>
                <a:lnTo>
                  <a:pt x="65150" y="1042545"/>
                </a:lnTo>
                <a:lnTo>
                  <a:pt x="31242" y="1019694"/>
                </a:lnTo>
                <a:lnTo>
                  <a:pt x="8381" y="985800"/>
                </a:lnTo>
                <a:lnTo>
                  <a:pt x="0" y="944295"/>
                </a:lnTo>
                <a:lnTo>
                  <a:pt x="0" y="677735"/>
                </a:lnTo>
                <a:lnTo>
                  <a:pt x="0" y="517791"/>
                </a:lnTo>
                <a:close/>
              </a:path>
            </a:pathLst>
          </a:custGeom>
          <a:ln w="28575">
            <a:solidFill>
              <a:srgbClr val="CC0000"/>
            </a:solidFill>
          </a:ln>
        </p:spPr>
        <p:txBody>
          <a:bodyPr wrap="square" lIns="0" tIns="0" rIns="0" bIns="0" rtlCol="0"/>
          <a:lstStyle/>
          <a:p>
            <a:endParaRPr/>
          </a:p>
        </p:txBody>
      </p:sp>
      <p:sp>
        <p:nvSpPr>
          <p:cNvPr id="21" name="object 12"/>
          <p:cNvSpPr/>
          <p:nvPr/>
        </p:nvSpPr>
        <p:spPr>
          <a:xfrm>
            <a:off x="4738625" y="4986401"/>
            <a:ext cx="1050925" cy="989330"/>
          </a:xfrm>
          <a:custGeom>
            <a:avLst/>
            <a:gdLst/>
            <a:ahLst/>
            <a:cxnLst/>
            <a:rect l="l" t="t" r="r" b="b"/>
            <a:pathLst>
              <a:path w="1050925" h="989329">
                <a:moveTo>
                  <a:pt x="959358" y="439674"/>
                </a:moveTo>
                <a:lnTo>
                  <a:pt x="91566" y="439674"/>
                </a:lnTo>
                <a:lnTo>
                  <a:pt x="55935" y="446867"/>
                </a:lnTo>
                <a:lnTo>
                  <a:pt x="26828" y="466485"/>
                </a:lnTo>
                <a:lnTo>
                  <a:pt x="7199" y="495582"/>
                </a:lnTo>
                <a:lnTo>
                  <a:pt x="0" y="531215"/>
                </a:lnTo>
                <a:lnTo>
                  <a:pt x="0" y="897394"/>
                </a:lnTo>
                <a:lnTo>
                  <a:pt x="7199" y="933034"/>
                </a:lnTo>
                <a:lnTo>
                  <a:pt x="26828" y="962136"/>
                </a:lnTo>
                <a:lnTo>
                  <a:pt x="55935" y="981755"/>
                </a:lnTo>
                <a:lnTo>
                  <a:pt x="91566" y="988949"/>
                </a:lnTo>
                <a:lnTo>
                  <a:pt x="959358" y="988949"/>
                </a:lnTo>
                <a:lnTo>
                  <a:pt x="994989" y="981755"/>
                </a:lnTo>
                <a:lnTo>
                  <a:pt x="1024096" y="962136"/>
                </a:lnTo>
                <a:lnTo>
                  <a:pt x="1043725" y="933034"/>
                </a:lnTo>
                <a:lnTo>
                  <a:pt x="1050925" y="897394"/>
                </a:lnTo>
                <a:lnTo>
                  <a:pt x="1050925" y="531215"/>
                </a:lnTo>
                <a:lnTo>
                  <a:pt x="1043725" y="495582"/>
                </a:lnTo>
                <a:lnTo>
                  <a:pt x="1024096" y="466485"/>
                </a:lnTo>
                <a:lnTo>
                  <a:pt x="994989" y="446867"/>
                </a:lnTo>
                <a:lnTo>
                  <a:pt x="959358" y="439674"/>
                </a:lnTo>
                <a:close/>
              </a:path>
              <a:path w="1050925" h="989329">
                <a:moveTo>
                  <a:pt x="806450" y="0"/>
                </a:moveTo>
                <a:lnTo>
                  <a:pt x="613028" y="439674"/>
                </a:lnTo>
                <a:lnTo>
                  <a:pt x="875791" y="439674"/>
                </a:lnTo>
                <a:lnTo>
                  <a:pt x="806450" y="0"/>
                </a:lnTo>
                <a:close/>
              </a:path>
            </a:pathLst>
          </a:custGeom>
          <a:solidFill>
            <a:srgbClr val="FFFFFF"/>
          </a:solidFill>
        </p:spPr>
        <p:txBody>
          <a:bodyPr wrap="square" lIns="0" tIns="0" rIns="0" bIns="0" rtlCol="0"/>
          <a:lstStyle/>
          <a:p>
            <a:endParaRPr/>
          </a:p>
        </p:txBody>
      </p:sp>
      <p:sp>
        <p:nvSpPr>
          <p:cNvPr id="22" name="object 13"/>
          <p:cNvSpPr/>
          <p:nvPr/>
        </p:nvSpPr>
        <p:spPr>
          <a:xfrm>
            <a:off x="4738625" y="4986401"/>
            <a:ext cx="1050925" cy="989330"/>
          </a:xfrm>
          <a:custGeom>
            <a:avLst/>
            <a:gdLst/>
            <a:ahLst/>
            <a:cxnLst/>
            <a:rect l="l" t="t" r="r" b="b"/>
            <a:pathLst>
              <a:path w="1050925" h="989329">
                <a:moveTo>
                  <a:pt x="0" y="531215"/>
                </a:moveTo>
                <a:lnTo>
                  <a:pt x="7199" y="495582"/>
                </a:lnTo>
                <a:lnTo>
                  <a:pt x="26828" y="466485"/>
                </a:lnTo>
                <a:lnTo>
                  <a:pt x="55935" y="446867"/>
                </a:lnTo>
                <a:lnTo>
                  <a:pt x="91566" y="439674"/>
                </a:lnTo>
                <a:lnTo>
                  <a:pt x="613028" y="439674"/>
                </a:lnTo>
                <a:lnTo>
                  <a:pt x="806450" y="0"/>
                </a:lnTo>
                <a:lnTo>
                  <a:pt x="875791" y="439674"/>
                </a:lnTo>
                <a:lnTo>
                  <a:pt x="959358" y="439674"/>
                </a:lnTo>
                <a:lnTo>
                  <a:pt x="994989" y="446867"/>
                </a:lnTo>
                <a:lnTo>
                  <a:pt x="1024096" y="466485"/>
                </a:lnTo>
                <a:lnTo>
                  <a:pt x="1043725" y="495582"/>
                </a:lnTo>
                <a:lnTo>
                  <a:pt x="1050925" y="531215"/>
                </a:lnTo>
                <a:lnTo>
                  <a:pt x="1050925" y="668540"/>
                </a:lnTo>
                <a:lnTo>
                  <a:pt x="1050925" y="897394"/>
                </a:lnTo>
                <a:lnTo>
                  <a:pt x="1043725" y="933034"/>
                </a:lnTo>
                <a:lnTo>
                  <a:pt x="1024096" y="962136"/>
                </a:lnTo>
                <a:lnTo>
                  <a:pt x="994989" y="981755"/>
                </a:lnTo>
                <a:lnTo>
                  <a:pt x="959358" y="988949"/>
                </a:lnTo>
                <a:lnTo>
                  <a:pt x="875791" y="988949"/>
                </a:lnTo>
                <a:lnTo>
                  <a:pt x="613028" y="988949"/>
                </a:lnTo>
                <a:lnTo>
                  <a:pt x="91566" y="988949"/>
                </a:lnTo>
                <a:lnTo>
                  <a:pt x="55935" y="981755"/>
                </a:lnTo>
                <a:lnTo>
                  <a:pt x="26828" y="962136"/>
                </a:lnTo>
                <a:lnTo>
                  <a:pt x="7199" y="933034"/>
                </a:lnTo>
                <a:lnTo>
                  <a:pt x="0" y="897394"/>
                </a:lnTo>
                <a:lnTo>
                  <a:pt x="0" y="668540"/>
                </a:lnTo>
                <a:lnTo>
                  <a:pt x="0" y="531215"/>
                </a:lnTo>
                <a:close/>
              </a:path>
            </a:pathLst>
          </a:custGeom>
          <a:ln w="28575">
            <a:solidFill>
              <a:srgbClr val="CC0000"/>
            </a:solidFill>
          </a:ln>
        </p:spPr>
        <p:txBody>
          <a:bodyPr wrap="square" lIns="0" tIns="0" rIns="0" bIns="0" rtlCol="0"/>
          <a:lstStyle/>
          <a:p>
            <a:endParaRPr/>
          </a:p>
        </p:txBody>
      </p:sp>
      <p:sp>
        <p:nvSpPr>
          <p:cNvPr id="26" name="object 14"/>
          <p:cNvSpPr txBox="1"/>
          <p:nvPr/>
        </p:nvSpPr>
        <p:spPr>
          <a:xfrm>
            <a:off x="4928871" y="5593207"/>
            <a:ext cx="671830" cy="208279"/>
          </a:xfrm>
          <a:prstGeom prst="rect">
            <a:avLst/>
          </a:prstGeom>
        </p:spPr>
        <p:txBody>
          <a:bodyPr vert="horz" wrap="square" lIns="0" tIns="12700" rIns="0" bIns="0" rtlCol="0">
            <a:spAutoFit/>
          </a:bodyPr>
          <a:lstStyle/>
          <a:p>
            <a:pPr marL="12700">
              <a:lnSpc>
                <a:spcPct val="100000"/>
              </a:lnSpc>
              <a:spcBef>
                <a:spcPts val="100"/>
              </a:spcBef>
            </a:pPr>
            <a:r>
              <a:rPr sz="1200" b="1" dirty="0">
                <a:latin typeface="Arial"/>
                <a:cs typeface="Arial"/>
              </a:rPr>
              <a:t>Insulin</a:t>
            </a:r>
            <a:r>
              <a:rPr sz="1200" b="1" spc="-60" dirty="0">
                <a:latin typeface="Arial"/>
                <a:cs typeface="Arial"/>
              </a:rPr>
              <a:t> </a:t>
            </a:r>
            <a:r>
              <a:rPr sz="1200" b="1" spc="-5" dirty="0">
                <a:latin typeface="Arial"/>
                <a:cs typeface="Arial"/>
              </a:rPr>
              <a:t>R</a:t>
            </a:r>
            <a:endParaRPr sz="1200">
              <a:latin typeface="Arial"/>
              <a:cs typeface="Arial"/>
            </a:endParaRPr>
          </a:p>
        </p:txBody>
      </p:sp>
      <p:sp>
        <p:nvSpPr>
          <p:cNvPr id="29" name="object 15"/>
          <p:cNvSpPr/>
          <p:nvPr/>
        </p:nvSpPr>
        <p:spPr>
          <a:xfrm>
            <a:off x="6565901" y="4959350"/>
            <a:ext cx="1050925" cy="970280"/>
          </a:xfrm>
          <a:custGeom>
            <a:avLst/>
            <a:gdLst/>
            <a:ahLst/>
            <a:cxnLst/>
            <a:rect l="l" t="t" r="r" b="b"/>
            <a:pathLst>
              <a:path w="1050925" h="970279">
                <a:moveTo>
                  <a:pt x="959357" y="420750"/>
                </a:moveTo>
                <a:lnTo>
                  <a:pt x="91440" y="420750"/>
                </a:lnTo>
                <a:lnTo>
                  <a:pt x="55828" y="427931"/>
                </a:lnTo>
                <a:lnTo>
                  <a:pt x="26765" y="447521"/>
                </a:lnTo>
                <a:lnTo>
                  <a:pt x="7179" y="476595"/>
                </a:lnTo>
                <a:lnTo>
                  <a:pt x="0" y="512229"/>
                </a:lnTo>
                <a:lnTo>
                  <a:pt x="0" y="878420"/>
                </a:lnTo>
                <a:lnTo>
                  <a:pt x="7179" y="914053"/>
                </a:lnTo>
                <a:lnTo>
                  <a:pt x="26765" y="943151"/>
                </a:lnTo>
                <a:lnTo>
                  <a:pt x="55828" y="962768"/>
                </a:lnTo>
                <a:lnTo>
                  <a:pt x="91440" y="969962"/>
                </a:lnTo>
                <a:lnTo>
                  <a:pt x="959357" y="969962"/>
                </a:lnTo>
                <a:lnTo>
                  <a:pt x="994989" y="962768"/>
                </a:lnTo>
                <a:lnTo>
                  <a:pt x="1024096" y="943151"/>
                </a:lnTo>
                <a:lnTo>
                  <a:pt x="1043725" y="914053"/>
                </a:lnTo>
                <a:lnTo>
                  <a:pt x="1050925" y="878420"/>
                </a:lnTo>
                <a:lnTo>
                  <a:pt x="1050925" y="512229"/>
                </a:lnTo>
                <a:lnTo>
                  <a:pt x="1043725" y="476595"/>
                </a:lnTo>
                <a:lnTo>
                  <a:pt x="1024096" y="447521"/>
                </a:lnTo>
                <a:lnTo>
                  <a:pt x="994989" y="427931"/>
                </a:lnTo>
                <a:lnTo>
                  <a:pt x="959357" y="420750"/>
                </a:lnTo>
                <a:close/>
              </a:path>
              <a:path w="1050925" h="970279">
                <a:moveTo>
                  <a:pt x="531749" y="0"/>
                </a:moveTo>
                <a:lnTo>
                  <a:pt x="613028" y="420750"/>
                </a:lnTo>
                <a:lnTo>
                  <a:pt x="875665" y="420750"/>
                </a:lnTo>
                <a:lnTo>
                  <a:pt x="531749" y="0"/>
                </a:lnTo>
                <a:close/>
              </a:path>
            </a:pathLst>
          </a:custGeom>
          <a:solidFill>
            <a:srgbClr val="FFFFFF"/>
          </a:solidFill>
        </p:spPr>
        <p:txBody>
          <a:bodyPr wrap="square" lIns="0" tIns="0" rIns="0" bIns="0" rtlCol="0"/>
          <a:lstStyle/>
          <a:p>
            <a:endParaRPr/>
          </a:p>
        </p:txBody>
      </p:sp>
      <p:sp>
        <p:nvSpPr>
          <p:cNvPr id="30" name="object 16"/>
          <p:cNvSpPr/>
          <p:nvPr/>
        </p:nvSpPr>
        <p:spPr>
          <a:xfrm>
            <a:off x="6565901" y="4959350"/>
            <a:ext cx="1050925" cy="970280"/>
          </a:xfrm>
          <a:custGeom>
            <a:avLst/>
            <a:gdLst/>
            <a:ahLst/>
            <a:cxnLst/>
            <a:rect l="l" t="t" r="r" b="b"/>
            <a:pathLst>
              <a:path w="1050925" h="970279">
                <a:moveTo>
                  <a:pt x="0" y="512229"/>
                </a:moveTo>
                <a:lnTo>
                  <a:pt x="7179" y="476595"/>
                </a:lnTo>
                <a:lnTo>
                  <a:pt x="26765" y="447521"/>
                </a:lnTo>
                <a:lnTo>
                  <a:pt x="55828" y="427931"/>
                </a:lnTo>
                <a:lnTo>
                  <a:pt x="91440" y="420750"/>
                </a:lnTo>
                <a:lnTo>
                  <a:pt x="613028" y="420750"/>
                </a:lnTo>
                <a:lnTo>
                  <a:pt x="531749" y="0"/>
                </a:lnTo>
                <a:lnTo>
                  <a:pt x="875665" y="420750"/>
                </a:lnTo>
                <a:lnTo>
                  <a:pt x="959357" y="420750"/>
                </a:lnTo>
                <a:lnTo>
                  <a:pt x="994989" y="427931"/>
                </a:lnTo>
                <a:lnTo>
                  <a:pt x="1024096" y="447521"/>
                </a:lnTo>
                <a:lnTo>
                  <a:pt x="1043725" y="476595"/>
                </a:lnTo>
                <a:lnTo>
                  <a:pt x="1050925" y="512229"/>
                </a:lnTo>
                <a:lnTo>
                  <a:pt x="1050925" y="649554"/>
                </a:lnTo>
                <a:lnTo>
                  <a:pt x="1050925" y="878420"/>
                </a:lnTo>
                <a:lnTo>
                  <a:pt x="1043725" y="914053"/>
                </a:lnTo>
                <a:lnTo>
                  <a:pt x="1024096" y="943151"/>
                </a:lnTo>
                <a:lnTo>
                  <a:pt x="994989" y="962768"/>
                </a:lnTo>
                <a:lnTo>
                  <a:pt x="959357" y="969962"/>
                </a:lnTo>
                <a:lnTo>
                  <a:pt x="875665" y="969962"/>
                </a:lnTo>
                <a:lnTo>
                  <a:pt x="613028" y="969962"/>
                </a:lnTo>
                <a:lnTo>
                  <a:pt x="91440" y="969962"/>
                </a:lnTo>
                <a:lnTo>
                  <a:pt x="55828" y="962768"/>
                </a:lnTo>
                <a:lnTo>
                  <a:pt x="26765" y="943151"/>
                </a:lnTo>
                <a:lnTo>
                  <a:pt x="7179" y="914053"/>
                </a:lnTo>
                <a:lnTo>
                  <a:pt x="0" y="878420"/>
                </a:lnTo>
                <a:lnTo>
                  <a:pt x="0" y="649554"/>
                </a:lnTo>
                <a:lnTo>
                  <a:pt x="0" y="512229"/>
                </a:lnTo>
                <a:close/>
              </a:path>
            </a:pathLst>
          </a:custGeom>
          <a:ln w="28575">
            <a:solidFill>
              <a:srgbClr val="CC0000"/>
            </a:solidFill>
          </a:ln>
        </p:spPr>
        <p:txBody>
          <a:bodyPr wrap="square" lIns="0" tIns="0" rIns="0" bIns="0" rtlCol="0"/>
          <a:lstStyle/>
          <a:p>
            <a:endParaRPr/>
          </a:p>
        </p:txBody>
      </p:sp>
      <p:sp>
        <p:nvSpPr>
          <p:cNvPr id="31" name="object 17"/>
          <p:cNvSpPr txBox="1"/>
          <p:nvPr/>
        </p:nvSpPr>
        <p:spPr>
          <a:xfrm>
            <a:off x="6756146" y="5547182"/>
            <a:ext cx="671830" cy="208279"/>
          </a:xfrm>
          <a:prstGeom prst="rect">
            <a:avLst/>
          </a:prstGeom>
        </p:spPr>
        <p:txBody>
          <a:bodyPr vert="horz" wrap="square" lIns="0" tIns="12700" rIns="0" bIns="0" rtlCol="0">
            <a:spAutoFit/>
          </a:bodyPr>
          <a:lstStyle/>
          <a:p>
            <a:pPr marL="12700">
              <a:lnSpc>
                <a:spcPct val="100000"/>
              </a:lnSpc>
              <a:spcBef>
                <a:spcPts val="100"/>
              </a:spcBef>
            </a:pPr>
            <a:r>
              <a:rPr sz="1200" b="1" dirty="0">
                <a:latin typeface="Arial"/>
                <a:cs typeface="Arial"/>
              </a:rPr>
              <a:t>Insulin</a:t>
            </a:r>
            <a:r>
              <a:rPr sz="1200" b="1" spc="-60" dirty="0">
                <a:latin typeface="Arial"/>
                <a:cs typeface="Arial"/>
              </a:rPr>
              <a:t> </a:t>
            </a:r>
            <a:r>
              <a:rPr sz="1200" b="1" spc="-5" dirty="0">
                <a:latin typeface="Arial"/>
                <a:cs typeface="Arial"/>
              </a:rPr>
              <a:t>N</a:t>
            </a:r>
            <a:endParaRPr sz="1200">
              <a:latin typeface="Arial"/>
              <a:cs typeface="Arial"/>
            </a:endParaRPr>
          </a:p>
        </p:txBody>
      </p:sp>
      <p:sp>
        <p:nvSpPr>
          <p:cNvPr id="34" name="object 8"/>
          <p:cNvSpPr txBox="1"/>
          <p:nvPr/>
        </p:nvSpPr>
        <p:spPr>
          <a:xfrm>
            <a:off x="848955" y="5603996"/>
            <a:ext cx="727152" cy="197490"/>
          </a:xfrm>
          <a:prstGeom prst="rect">
            <a:avLst/>
          </a:prstGeom>
        </p:spPr>
        <p:txBody>
          <a:bodyPr vert="horz" wrap="square" lIns="0" tIns="12700" rIns="0" bIns="0" rtlCol="0">
            <a:spAutoFit/>
          </a:bodyPr>
          <a:lstStyle/>
          <a:p>
            <a:pPr algn="ctr">
              <a:lnSpc>
                <a:spcPct val="100000"/>
              </a:lnSpc>
              <a:spcBef>
                <a:spcPts val="100"/>
              </a:spcBef>
            </a:pPr>
            <a:r>
              <a:rPr lang="en-US" sz="1200" b="1" spc="-5">
                <a:latin typeface="Arial"/>
                <a:cs typeface="Arial"/>
              </a:rPr>
              <a:t>Shampoo</a:t>
            </a:r>
            <a:endParaRPr sz="1200">
              <a:latin typeface="Arial"/>
              <a:cs typeface="Arial"/>
            </a:endParaRPr>
          </a:p>
        </p:txBody>
      </p:sp>
      <p:sp>
        <p:nvSpPr>
          <p:cNvPr id="35" name="object 11"/>
          <p:cNvSpPr txBox="1"/>
          <p:nvPr/>
        </p:nvSpPr>
        <p:spPr>
          <a:xfrm>
            <a:off x="2315845" y="5594833"/>
            <a:ext cx="1189355" cy="197490"/>
          </a:xfrm>
          <a:prstGeom prst="rect">
            <a:avLst/>
          </a:prstGeom>
        </p:spPr>
        <p:txBody>
          <a:bodyPr vert="horz" wrap="square" lIns="0" tIns="12700" rIns="0" bIns="0" rtlCol="0">
            <a:spAutoFit/>
          </a:bodyPr>
          <a:lstStyle/>
          <a:p>
            <a:pPr marL="311150" marR="5080" indent="-299085">
              <a:lnSpc>
                <a:spcPct val="100000"/>
              </a:lnSpc>
              <a:spcBef>
                <a:spcPts val="100"/>
              </a:spcBef>
            </a:pPr>
            <a:r>
              <a:rPr lang="en-US" sz="1200" b="1" spc="-5">
                <a:latin typeface="Arial"/>
                <a:cs typeface="Arial"/>
              </a:rPr>
              <a:t>Hairconditioner</a:t>
            </a:r>
            <a:endParaRPr sz="1200">
              <a:latin typeface="Arial"/>
              <a:cs typeface="Arial"/>
            </a:endParaRPr>
          </a:p>
        </p:txBody>
      </p:sp>
    </p:spTree>
    <p:extLst>
      <p:ext uri="{BB962C8B-B14F-4D97-AF65-F5344CB8AC3E}">
        <p14:creationId xmlns:p14="http://schemas.microsoft.com/office/powerpoint/2010/main" val="251428007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8" grpId="0" animBg="1"/>
      <p:bldP spid="19" grpId="0" animBg="1"/>
      <p:bldP spid="21" grpId="0" animBg="1"/>
      <p:bldP spid="22" grpId="0" animBg="1"/>
      <p:bldP spid="26" grpId="0"/>
      <p:bldP spid="29" grpId="0" animBg="1"/>
      <p:bldP spid="30" grpId="0" animBg="1"/>
      <p:bldP spid="31" grpId="0"/>
      <p:bldP spid="34"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D38D88B-AE1B-457F-B450-B64F70080C6C}"/>
              </a:ext>
            </a:extLst>
          </p:cNvPr>
          <p:cNvSpPr>
            <a:spLocks noGrp="1"/>
          </p:cNvSpPr>
          <p:nvPr>
            <p:ph type="title"/>
          </p:nvPr>
        </p:nvSpPr>
        <p:spPr/>
        <p:txBody>
          <a:bodyPr/>
          <a:lstStyle/>
          <a:p>
            <a:r>
              <a:rPr lang="en-US"/>
              <a:t>Example of Usability</a:t>
            </a:r>
          </a:p>
        </p:txBody>
      </p:sp>
      <p:sp>
        <p:nvSpPr>
          <p:cNvPr id="5" name="Rectangle 3"/>
          <p:cNvSpPr>
            <a:spLocks noGrp="1" noChangeArrowheads="1"/>
          </p:cNvSpPr>
          <p:nvPr>
            <p:ph idx="1"/>
          </p:nvPr>
        </p:nvSpPr>
        <p:spPr/>
        <p:txBody>
          <a:bodyPr/>
          <a:lstStyle/>
          <a:p>
            <a:r>
              <a:rPr lang="en-US"/>
              <a:t>Where to plug the mouse?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7</a:t>
            </a:fld>
            <a:endParaRPr lang="en-US"/>
          </a:p>
        </p:txBody>
      </p:sp>
      <p:sp>
        <p:nvSpPr>
          <p:cNvPr id="9" name="object 5"/>
          <p:cNvSpPr/>
          <p:nvPr/>
        </p:nvSpPr>
        <p:spPr>
          <a:xfrm>
            <a:off x="1072062" y="2236216"/>
            <a:ext cx="3886200" cy="3124200"/>
          </a:xfrm>
          <a:prstGeom prst="rect">
            <a:avLst/>
          </a:prstGeom>
          <a:blipFill>
            <a:blip r:embed="rId2" cstate="print"/>
            <a:stretch>
              <a:fillRect/>
            </a:stretch>
          </a:blipFill>
        </p:spPr>
        <p:txBody>
          <a:bodyPr wrap="square" lIns="0" tIns="0" rIns="0" bIns="0" rtlCol="0"/>
          <a:lstStyle/>
          <a:p>
            <a:endParaRPr/>
          </a:p>
        </p:txBody>
      </p:sp>
      <p:sp>
        <p:nvSpPr>
          <p:cNvPr id="10" name="object 6"/>
          <p:cNvSpPr/>
          <p:nvPr/>
        </p:nvSpPr>
        <p:spPr>
          <a:xfrm>
            <a:off x="5963213" y="2510854"/>
            <a:ext cx="1066800" cy="1422400"/>
          </a:xfrm>
          <a:prstGeom prst="rect">
            <a:avLst/>
          </a:prstGeom>
          <a:blipFill>
            <a:blip r:embed="rId3" cstate="print"/>
            <a:stretch>
              <a:fillRect/>
            </a:stretch>
          </a:blipFill>
        </p:spPr>
        <p:txBody>
          <a:bodyPr wrap="square" lIns="0" tIns="0" rIns="0" bIns="0" rtlCol="0"/>
          <a:lstStyle/>
          <a:p>
            <a:endParaRPr/>
          </a:p>
        </p:txBody>
      </p:sp>
      <p:sp>
        <p:nvSpPr>
          <p:cNvPr id="11" name="object 7"/>
          <p:cNvSpPr/>
          <p:nvPr/>
        </p:nvSpPr>
        <p:spPr>
          <a:xfrm>
            <a:off x="6009187" y="4018979"/>
            <a:ext cx="1219200" cy="1733550"/>
          </a:xfrm>
          <a:prstGeom prst="rect">
            <a:avLst/>
          </a:prstGeom>
          <a:blipFill>
            <a:blip r:embed="rId4" cstate="print"/>
            <a:stretch>
              <a:fillRect/>
            </a:stretch>
          </a:blipFill>
        </p:spPr>
        <p:txBody>
          <a:bodyPr wrap="square" lIns="0" tIns="0" rIns="0" bIns="0" rtlCol="0"/>
          <a:lstStyle/>
          <a:p>
            <a:endParaRPr/>
          </a:p>
        </p:txBody>
      </p:sp>
      <p:sp>
        <p:nvSpPr>
          <p:cNvPr id="12" name="object 8"/>
          <p:cNvSpPr/>
          <p:nvPr/>
        </p:nvSpPr>
        <p:spPr>
          <a:xfrm>
            <a:off x="7028362" y="2372677"/>
            <a:ext cx="1174750" cy="1052830"/>
          </a:xfrm>
          <a:custGeom>
            <a:avLst/>
            <a:gdLst/>
            <a:ahLst/>
            <a:cxnLst/>
            <a:rect l="l" t="t" r="r" b="b"/>
            <a:pathLst>
              <a:path w="1174750" h="1052829">
                <a:moveTo>
                  <a:pt x="306450" y="144779"/>
                </a:moveTo>
                <a:lnTo>
                  <a:pt x="313826" y="99047"/>
                </a:lnTo>
                <a:lnTo>
                  <a:pt x="334362" y="59307"/>
                </a:lnTo>
                <a:lnTo>
                  <a:pt x="365676" y="27956"/>
                </a:lnTo>
                <a:lnTo>
                  <a:pt x="405385" y="7388"/>
                </a:lnTo>
                <a:lnTo>
                  <a:pt x="451103" y="0"/>
                </a:lnTo>
                <a:lnTo>
                  <a:pt x="668147" y="0"/>
                </a:lnTo>
                <a:lnTo>
                  <a:pt x="1029970" y="0"/>
                </a:lnTo>
                <a:lnTo>
                  <a:pt x="1075750" y="7388"/>
                </a:lnTo>
                <a:lnTo>
                  <a:pt x="1115496" y="27956"/>
                </a:lnTo>
                <a:lnTo>
                  <a:pt x="1146830" y="59307"/>
                </a:lnTo>
                <a:lnTo>
                  <a:pt x="1167373" y="99047"/>
                </a:lnTo>
                <a:lnTo>
                  <a:pt x="1174750" y="144779"/>
                </a:lnTo>
                <a:lnTo>
                  <a:pt x="1174750" y="614045"/>
                </a:lnTo>
                <a:lnTo>
                  <a:pt x="1174750" y="877188"/>
                </a:lnTo>
                <a:lnTo>
                  <a:pt x="1174750" y="907796"/>
                </a:lnTo>
                <a:lnTo>
                  <a:pt x="1167373" y="953576"/>
                </a:lnTo>
                <a:lnTo>
                  <a:pt x="1146830" y="993322"/>
                </a:lnTo>
                <a:lnTo>
                  <a:pt x="1115496" y="1024656"/>
                </a:lnTo>
                <a:lnTo>
                  <a:pt x="1075750" y="1045199"/>
                </a:lnTo>
                <a:lnTo>
                  <a:pt x="1029970" y="1052576"/>
                </a:lnTo>
                <a:lnTo>
                  <a:pt x="668147" y="1052576"/>
                </a:lnTo>
                <a:lnTo>
                  <a:pt x="451103" y="1052576"/>
                </a:lnTo>
                <a:lnTo>
                  <a:pt x="405385" y="1045199"/>
                </a:lnTo>
                <a:lnTo>
                  <a:pt x="365676" y="1024656"/>
                </a:lnTo>
                <a:lnTo>
                  <a:pt x="334362" y="993322"/>
                </a:lnTo>
                <a:lnTo>
                  <a:pt x="313826" y="953576"/>
                </a:lnTo>
                <a:lnTo>
                  <a:pt x="306450" y="907796"/>
                </a:lnTo>
                <a:lnTo>
                  <a:pt x="306450" y="877188"/>
                </a:lnTo>
                <a:lnTo>
                  <a:pt x="0" y="846201"/>
                </a:lnTo>
                <a:lnTo>
                  <a:pt x="306450" y="614045"/>
                </a:lnTo>
                <a:lnTo>
                  <a:pt x="306450" y="144779"/>
                </a:lnTo>
                <a:close/>
              </a:path>
            </a:pathLst>
          </a:custGeom>
          <a:ln w="28575">
            <a:solidFill>
              <a:srgbClr val="CC0000"/>
            </a:solidFill>
          </a:ln>
        </p:spPr>
        <p:txBody>
          <a:bodyPr wrap="square" lIns="0" tIns="0" rIns="0" bIns="0" rtlCol="0"/>
          <a:lstStyle/>
          <a:p>
            <a:endParaRPr/>
          </a:p>
        </p:txBody>
      </p:sp>
      <p:sp>
        <p:nvSpPr>
          <p:cNvPr id="13" name="object 9"/>
          <p:cNvSpPr txBox="1"/>
          <p:nvPr/>
        </p:nvSpPr>
        <p:spPr>
          <a:xfrm>
            <a:off x="7415191" y="2516695"/>
            <a:ext cx="765302" cy="751488"/>
          </a:xfrm>
          <a:prstGeom prst="rect">
            <a:avLst/>
          </a:prstGeom>
        </p:spPr>
        <p:txBody>
          <a:bodyPr vert="horz" wrap="square" lIns="0" tIns="12700" rIns="0" bIns="0" rtlCol="0">
            <a:spAutoFit/>
          </a:bodyPr>
          <a:lstStyle/>
          <a:p>
            <a:pPr marL="12700" marR="5080" algn="ctr">
              <a:lnSpc>
                <a:spcPct val="100000"/>
              </a:lnSpc>
              <a:spcBef>
                <a:spcPts val="100"/>
              </a:spcBef>
            </a:pPr>
            <a:r>
              <a:rPr lang="en-US" sz="1200" b="1" spc="-5">
                <a:latin typeface="Arial"/>
                <a:cs typeface="Arial"/>
              </a:rPr>
              <a:t>Labels that go with the object</a:t>
            </a:r>
            <a:endParaRPr sz="1200">
              <a:latin typeface="Arial"/>
              <a:cs typeface="Arial"/>
            </a:endParaRPr>
          </a:p>
        </p:txBody>
      </p:sp>
      <p:sp>
        <p:nvSpPr>
          <p:cNvPr id="14" name="object 10"/>
          <p:cNvSpPr/>
          <p:nvPr/>
        </p:nvSpPr>
        <p:spPr>
          <a:xfrm>
            <a:off x="7030014" y="3973005"/>
            <a:ext cx="1626660" cy="1371600"/>
          </a:xfrm>
          <a:custGeom>
            <a:avLst/>
            <a:gdLst/>
            <a:ahLst/>
            <a:cxnLst/>
            <a:rect l="l" t="t" r="r" b="b"/>
            <a:pathLst>
              <a:path w="1135379" h="1371600">
                <a:moveTo>
                  <a:pt x="311150" y="137287"/>
                </a:moveTo>
                <a:lnTo>
                  <a:pt x="318149" y="93894"/>
                </a:lnTo>
                <a:lnTo>
                  <a:pt x="337639" y="56208"/>
                </a:lnTo>
                <a:lnTo>
                  <a:pt x="367358" y="26489"/>
                </a:lnTo>
                <a:lnTo>
                  <a:pt x="405044" y="6999"/>
                </a:lnTo>
                <a:lnTo>
                  <a:pt x="448437" y="0"/>
                </a:lnTo>
                <a:lnTo>
                  <a:pt x="654430" y="0"/>
                </a:lnTo>
                <a:lnTo>
                  <a:pt x="997712" y="0"/>
                </a:lnTo>
                <a:lnTo>
                  <a:pt x="1041104" y="6999"/>
                </a:lnTo>
                <a:lnTo>
                  <a:pt x="1078790" y="26489"/>
                </a:lnTo>
                <a:lnTo>
                  <a:pt x="1108509" y="56208"/>
                </a:lnTo>
                <a:lnTo>
                  <a:pt x="1127999" y="93894"/>
                </a:lnTo>
                <a:lnTo>
                  <a:pt x="1134999" y="137287"/>
                </a:lnTo>
                <a:lnTo>
                  <a:pt x="1134999" y="800100"/>
                </a:lnTo>
                <a:lnTo>
                  <a:pt x="1134999" y="1143000"/>
                </a:lnTo>
                <a:lnTo>
                  <a:pt x="1134999" y="1234186"/>
                </a:lnTo>
                <a:lnTo>
                  <a:pt x="1127999" y="1277584"/>
                </a:lnTo>
                <a:lnTo>
                  <a:pt x="1108509" y="1315287"/>
                </a:lnTo>
                <a:lnTo>
                  <a:pt x="1078790" y="1345024"/>
                </a:lnTo>
                <a:lnTo>
                  <a:pt x="1041104" y="1364530"/>
                </a:lnTo>
                <a:lnTo>
                  <a:pt x="997712" y="1371536"/>
                </a:lnTo>
                <a:lnTo>
                  <a:pt x="654430" y="1371536"/>
                </a:lnTo>
                <a:lnTo>
                  <a:pt x="448437" y="1371536"/>
                </a:lnTo>
                <a:lnTo>
                  <a:pt x="405044" y="1364530"/>
                </a:lnTo>
                <a:lnTo>
                  <a:pt x="367358" y="1345024"/>
                </a:lnTo>
                <a:lnTo>
                  <a:pt x="337639" y="1315287"/>
                </a:lnTo>
                <a:lnTo>
                  <a:pt x="318149" y="1277584"/>
                </a:lnTo>
                <a:lnTo>
                  <a:pt x="311150" y="1234186"/>
                </a:lnTo>
                <a:lnTo>
                  <a:pt x="311150" y="1143000"/>
                </a:lnTo>
                <a:lnTo>
                  <a:pt x="0" y="844423"/>
                </a:lnTo>
                <a:lnTo>
                  <a:pt x="311150" y="800100"/>
                </a:lnTo>
                <a:lnTo>
                  <a:pt x="311150" y="137287"/>
                </a:lnTo>
                <a:close/>
              </a:path>
            </a:pathLst>
          </a:custGeom>
          <a:ln w="28575">
            <a:solidFill>
              <a:srgbClr val="CC0000"/>
            </a:solidFill>
          </a:ln>
        </p:spPr>
        <p:txBody>
          <a:bodyPr wrap="square" lIns="0" tIns="0" rIns="0" bIns="0" rtlCol="0"/>
          <a:lstStyle/>
          <a:p>
            <a:endParaRPr/>
          </a:p>
        </p:txBody>
      </p:sp>
      <p:sp>
        <p:nvSpPr>
          <p:cNvPr id="15" name="object 11"/>
          <p:cNvSpPr txBox="1"/>
          <p:nvPr/>
        </p:nvSpPr>
        <p:spPr>
          <a:xfrm>
            <a:off x="7415191" y="4149758"/>
            <a:ext cx="1241482" cy="566822"/>
          </a:xfrm>
          <a:prstGeom prst="rect">
            <a:avLst/>
          </a:prstGeom>
        </p:spPr>
        <p:txBody>
          <a:bodyPr vert="horz" wrap="square" lIns="0" tIns="12700" rIns="0" bIns="0" rtlCol="0">
            <a:spAutoFit/>
          </a:bodyPr>
          <a:lstStyle/>
          <a:p>
            <a:pPr marL="12700" marR="5080" indent="-1905" algn="ctr">
              <a:lnSpc>
                <a:spcPct val="100000"/>
              </a:lnSpc>
              <a:spcBef>
                <a:spcPts val="100"/>
              </a:spcBef>
            </a:pPr>
            <a:r>
              <a:rPr lang="en-US" sz="1200" b="1" spc="-5">
                <a:latin typeface="Arial"/>
                <a:cs typeface="Arial"/>
              </a:rPr>
              <a:t>Use the color corresponding to the object</a:t>
            </a:r>
            <a:endParaRPr sz="1200">
              <a:latin typeface="Arial"/>
              <a:cs typeface="Arial"/>
            </a:endParaRPr>
          </a:p>
        </p:txBody>
      </p:sp>
      <p:sp>
        <p:nvSpPr>
          <p:cNvPr id="16" name="object 12"/>
          <p:cNvSpPr txBox="1"/>
          <p:nvPr/>
        </p:nvSpPr>
        <p:spPr>
          <a:xfrm>
            <a:off x="848768" y="5598714"/>
            <a:ext cx="4332787" cy="518091"/>
          </a:xfrm>
          <a:prstGeom prst="rect">
            <a:avLst/>
          </a:prstGeom>
        </p:spPr>
        <p:txBody>
          <a:bodyPr vert="horz" wrap="square" lIns="0" tIns="12700" rIns="0" bIns="0" rtlCol="0">
            <a:spAutoFit/>
          </a:bodyPr>
          <a:lstStyle/>
          <a:p>
            <a:pPr marL="12700">
              <a:lnSpc>
                <a:spcPct val="100000"/>
              </a:lnSpc>
              <a:spcBef>
                <a:spcPts val="100"/>
              </a:spcBef>
            </a:pPr>
            <a:r>
              <a:rPr lang="en-US" sz="1600" spc="-5">
                <a:latin typeface="Arial"/>
                <a:cs typeface="Arial"/>
              </a:rPr>
              <a:t>The mouse and keyboard ports are quite similar</a:t>
            </a:r>
          </a:p>
          <a:p>
            <a:pPr marL="12700">
              <a:lnSpc>
                <a:spcPct val="100000"/>
              </a:lnSpc>
              <a:spcBef>
                <a:spcPts val="100"/>
              </a:spcBef>
            </a:pPr>
            <a:r>
              <a:rPr lang="en-US" sz="1600" spc="-5">
                <a:latin typeface="Arial"/>
                <a:cs typeface="Arial"/>
              </a:rPr>
              <a:t>Which port does the blue label correspond to?</a:t>
            </a:r>
            <a:endParaRPr sz="1600">
              <a:latin typeface="Arial"/>
              <a:cs typeface="Arial"/>
            </a:endParaRPr>
          </a:p>
        </p:txBody>
      </p:sp>
      <p:sp>
        <p:nvSpPr>
          <p:cNvPr id="17" name="object 13"/>
          <p:cNvSpPr/>
          <p:nvPr/>
        </p:nvSpPr>
        <p:spPr>
          <a:xfrm>
            <a:off x="5094787" y="3836352"/>
            <a:ext cx="732155" cy="274955"/>
          </a:xfrm>
          <a:custGeom>
            <a:avLst/>
            <a:gdLst/>
            <a:ahLst/>
            <a:cxnLst/>
            <a:rect l="l" t="t" r="r" b="b"/>
            <a:pathLst>
              <a:path w="732154" h="274954">
                <a:moveTo>
                  <a:pt x="548894" y="0"/>
                </a:moveTo>
                <a:lnTo>
                  <a:pt x="548894" y="68706"/>
                </a:lnTo>
                <a:lnTo>
                  <a:pt x="0" y="68706"/>
                </a:lnTo>
                <a:lnTo>
                  <a:pt x="0" y="205994"/>
                </a:lnTo>
                <a:lnTo>
                  <a:pt x="548894" y="205994"/>
                </a:lnTo>
                <a:lnTo>
                  <a:pt x="548894" y="274700"/>
                </a:lnTo>
                <a:lnTo>
                  <a:pt x="731901" y="137413"/>
                </a:lnTo>
                <a:lnTo>
                  <a:pt x="548894" y="0"/>
                </a:lnTo>
                <a:close/>
              </a:path>
            </a:pathLst>
          </a:custGeom>
          <a:solidFill>
            <a:srgbClr val="99CC00"/>
          </a:solidFill>
        </p:spPr>
        <p:txBody>
          <a:bodyPr wrap="square" lIns="0" tIns="0" rIns="0" bIns="0" rtlCol="0"/>
          <a:lstStyle/>
          <a:p>
            <a:endParaRPr/>
          </a:p>
        </p:txBody>
      </p:sp>
      <p:sp>
        <p:nvSpPr>
          <p:cNvPr id="18" name="object 14"/>
          <p:cNvSpPr/>
          <p:nvPr/>
        </p:nvSpPr>
        <p:spPr>
          <a:xfrm>
            <a:off x="5094787" y="3836352"/>
            <a:ext cx="732155" cy="274955"/>
          </a:xfrm>
          <a:custGeom>
            <a:avLst/>
            <a:gdLst/>
            <a:ahLst/>
            <a:cxnLst/>
            <a:rect l="l" t="t" r="r" b="b"/>
            <a:pathLst>
              <a:path w="732154" h="274954">
                <a:moveTo>
                  <a:pt x="0" y="68706"/>
                </a:moveTo>
                <a:lnTo>
                  <a:pt x="548894" y="68706"/>
                </a:lnTo>
                <a:lnTo>
                  <a:pt x="548894" y="0"/>
                </a:lnTo>
                <a:lnTo>
                  <a:pt x="731901" y="137413"/>
                </a:lnTo>
                <a:lnTo>
                  <a:pt x="548894" y="274700"/>
                </a:lnTo>
                <a:lnTo>
                  <a:pt x="548894" y="205994"/>
                </a:lnTo>
                <a:lnTo>
                  <a:pt x="0" y="205994"/>
                </a:lnTo>
                <a:lnTo>
                  <a:pt x="0" y="68706"/>
                </a:lnTo>
                <a:close/>
              </a:path>
            </a:pathLst>
          </a:custGeom>
          <a:ln w="9525">
            <a:solidFill>
              <a:srgbClr val="000000"/>
            </a:solidFill>
          </a:ln>
        </p:spPr>
        <p:txBody>
          <a:bodyPr wrap="square" lIns="0" tIns="0" rIns="0" bIns="0" rtlCol="0"/>
          <a:lstStyle/>
          <a:p>
            <a:endParaRPr/>
          </a:p>
        </p:txBody>
      </p:sp>
      <p:sp>
        <p:nvSpPr>
          <p:cNvPr id="19" name="object 15"/>
          <p:cNvSpPr txBox="1"/>
          <p:nvPr/>
        </p:nvSpPr>
        <p:spPr>
          <a:xfrm>
            <a:off x="5128441" y="3637089"/>
            <a:ext cx="834772" cy="197490"/>
          </a:xfrm>
          <a:prstGeom prst="rect">
            <a:avLst/>
          </a:prstGeom>
        </p:spPr>
        <p:txBody>
          <a:bodyPr vert="horz" wrap="square" lIns="0" tIns="12700" rIns="0" bIns="0" rtlCol="0">
            <a:spAutoFit/>
          </a:bodyPr>
          <a:lstStyle/>
          <a:p>
            <a:pPr marL="12700">
              <a:lnSpc>
                <a:spcPct val="100000"/>
              </a:lnSpc>
              <a:spcBef>
                <a:spcPts val="100"/>
              </a:spcBef>
            </a:pPr>
            <a:r>
              <a:rPr lang="en-US" sz="1200" b="1" spc="-5">
                <a:latin typeface="Arial"/>
                <a:cs typeface="Arial"/>
              </a:rPr>
              <a:t>Solutions</a:t>
            </a:r>
            <a:endParaRPr sz="1200">
              <a:latin typeface="Arial"/>
              <a:cs typeface="Arial"/>
            </a:endParaRPr>
          </a:p>
        </p:txBody>
      </p:sp>
    </p:spTree>
    <p:extLst>
      <p:ext uri="{BB962C8B-B14F-4D97-AF65-F5344CB8AC3E}">
        <p14:creationId xmlns:p14="http://schemas.microsoft.com/office/powerpoint/2010/main" val="171311141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P spid="14" grpId="0" animBg="1"/>
      <p:bldP spid="15" grpId="0"/>
      <p:bldP spid="16" grpId="0"/>
      <p:bldP spid="17" grpId="0" animBg="1"/>
      <p:bldP spid="18" grpId="0" animBg="1"/>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3D156-C4E4-06D9-A0B3-58A16B985BAA}"/>
              </a:ext>
            </a:extLst>
          </p:cNvPr>
          <p:cNvSpPr>
            <a:spLocks noGrp="1"/>
          </p:cNvSpPr>
          <p:nvPr>
            <p:ph type="title"/>
          </p:nvPr>
        </p:nvSpPr>
        <p:spPr/>
        <p:txBody>
          <a:bodyPr/>
          <a:lstStyle/>
          <a:p>
            <a:r>
              <a:rPr lang="en-US"/>
              <a:t>Definition of Usability</a:t>
            </a:r>
          </a:p>
        </p:txBody>
      </p:sp>
      <p:sp>
        <p:nvSpPr>
          <p:cNvPr id="11" name="Content Placeholder 10">
            <a:extLst>
              <a:ext uri="{FF2B5EF4-FFF2-40B4-BE49-F238E27FC236}">
                <a16:creationId xmlns:a16="http://schemas.microsoft.com/office/drawing/2014/main" id="{8D7894BE-069B-DFF9-ED9A-462919BD89EB}"/>
              </a:ext>
            </a:extLst>
          </p:cNvPr>
          <p:cNvSpPr>
            <a:spLocks noGrp="1"/>
          </p:cNvSpPr>
          <p:nvPr>
            <p:ph idx="1"/>
          </p:nvPr>
        </p:nvSpPr>
        <p:spPr/>
        <p:txBody>
          <a:bodyPr/>
          <a:lstStyle/>
          <a:p>
            <a:r>
              <a:rPr lang="en-US"/>
              <a:t>The </a:t>
            </a:r>
            <a:r>
              <a:rPr lang="en-US" b="1" dirty="0">
                <a:solidFill>
                  <a:srgbClr val="0000CC"/>
                </a:solidFill>
              </a:rPr>
              <a:t>effectiveness</a:t>
            </a:r>
            <a:r>
              <a:rPr lang="en-US" dirty="0"/>
              <a:t>, </a:t>
            </a:r>
            <a:r>
              <a:rPr lang="en-US" b="1" dirty="0">
                <a:solidFill>
                  <a:srgbClr val="0000CC"/>
                </a:solidFill>
              </a:rPr>
              <a:t>efficiency</a:t>
            </a:r>
            <a:r>
              <a:rPr lang="en-US" dirty="0"/>
              <a:t> </a:t>
            </a:r>
            <a:r>
              <a:rPr lang="en-US"/>
              <a:t>and </a:t>
            </a:r>
            <a:r>
              <a:rPr lang="en-US" b="1">
                <a:solidFill>
                  <a:srgbClr val="0000CC"/>
                </a:solidFill>
              </a:rPr>
              <a:t>satisfaction</a:t>
            </a:r>
            <a:r>
              <a:rPr lang="en-US"/>
              <a:t> with which specified </a:t>
            </a:r>
            <a:r>
              <a:rPr lang="en-US" dirty="0"/>
              <a:t>users achieve specified goals in particular environments.</a:t>
            </a:r>
          </a:p>
          <a:p>
            <a:r>
              <a:rPr lang="en-US" b="1"/>
              <a:t>Effectiveness</a:t>
            </a:r>
            <a:r>
              <a:rPr lang="en-US"/>
              <a:t> (Sự hiệu quả): the accuracy and completeness</a:t>
            </a:r>
          </a:p>
          <a:p>
            <a:r>
              <a:rPr lang="en-US" b="1"/>
              <a:t>Efficiency</a:t>
            </a:r>
            <a:r>
              <a:rPr lang="en-US"/>
              <a:t> (Hiệu suất): the resources</a:t>
            </a:r>
          </a:p>
          <a:p>
            <a:r>
              <a:rPr lang="en-US" b="1"/>
              <a:t>Satisfaction</a:t>
            </a:r>
            <a:r>
              <a:rPr lang="en-US"/>
              <a:t> (Sự hài lòng): the comfort and acceptability of the work system</a:t>
            </a:r>
          </a:p>
          <a:p>
            <a:endParaRPr lang="en-US" dirty="0"/>
          </a:p>
        </p:txBody>
      </p:sp>
      <p:sp>
        <p:nvSpPr>
          <p:cNvPr id="4" name="Slide Number Placeholder 3">
            <a:extLst>
              <a:ext uri="{FF2B5EF4-FFF2-40B4-BE49-F238E27FC236}">
                <a16:creationId xmlns:a16="http://schemas.microsoft.com/office/drawing/2014/main" id="{D62B162D-9E48-0EFC-E1E4-9D88C1CD5A3E}"/>
              </a:ext>
            </a:extLst>
          </p:cNvPr>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13206128"/>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878B45-11A6-4133-A319-D6854EA21C2A}"/>
              </a:ext>
            </a:extLst>
          </p:cNvPr>
          <p:cNvSpPr>
            <a:spLocks noGrp="1"/>
          </p:cNvSpPr>
          <p:nvPr>
            <p:ph type="title"/>
          </p:nvPr>
        </p:nvSpPr>
        <p:spPr/>
        <p:txBody>
          <a:bodyPr/>
          <a:lstStyle/>
          <a:p>
            <a:r>
              <a:rPr lang="en-US"/>
              <a:t>Definition of Usability</a:t>
            </a:r>
          </a:p>
        </p:txBody>
      </p:sp>
      <p:sp>
        <p:nvSpPr>
          <p:cNvPr id="5" name="Rectangle 3"/>
          <p:cNvSpPr>
            <a:spLocks noGrp="1" noChangeArrowheads="1"/>
          </p:cNvSpPr>
          <p:nvPr>
            <p:ph idx="1"/>
          </p:nvPr>
        </p:nvSpPr>
        <p:spPr/>
        <p:txBody>
          <a:bodyPr>
            <a:normAutofit/>
          </a:bodyPr>
          <a:lstStyle/>
          <a:p>
            <a:r>
              <a:rPr lang="en-US"/>
              <a:t>The ability of the system to be used by humans </a:t>
            </a:r>
            <a:r>
              <a:rPr lang="en-US" b="1">
                <a:solidFill>
                  <a:srgbClr val="FF0000"/>
                </a:solidFill>
              </a:rPr>
              <a:t>easily and effectively</a:t>
            </a:r>
          </a:p>
          <a:p>
            <a:r>
              <a:rPr lang="en-US"/>
              <a:t>Usability is a quality attribute that assesses how easy user interfaces are to use, also refers to methods for improving ease-of-use during the design process.</a:t>
            </a:r>
          </a:p>
          <a:p>
            <a:r>
              <a:rPr lang="en-US"/>
              <a:t>Usability is a component of </a:t>
            </a:r>
            <a:r>
              <a:rPr lang="en-US">
                <a:hlinkClick r:id="rId3"/>
              </a:rPr>
              <a:t>user experience (UX) design</a:t>
            </a:r>
            <a:r>
              <a:rPr lang="en-US"/>
              <a:t>. (Nielsen Norman)</a:t>
            </a:r>
          </a:p>
        </p:txBody>
      </p:sp>
      <p:sp>
        <p:nvSpPr>
          <p:cNvPr id="4" name="Slide Number Placeholder 3"/>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3798263905"/>
      </p:ext>
    </p:extLst>
  </p:cSld>
  <p:clrMapOvr>
    <a:masterClrMapping/>
  </p:clrMapOvr>
  <p:transition spd="slow"/>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rgbClr val="FFFFCC"/>
        </a:solidFill>
        <a:ln>
          <a:solidFill>
            <a:schemeClr val="tx1"/>
          </a:solidFill>
        </a:ln>
      </a:spPr>
      <a:bodyPr wrap="square" rtlCol="0">
        <a:spAutoFit/>
      </a:bodyPr>
      <a:lstStyle>
        <a:defPPr marL="0" marR="0">
          <a:spcBef>
            <a:spcPts val="0"/>
          </a:spcBef>
          <a:spcAft>
            <a:spcPts val="0"/>
          </a:spcAft>
          <a:defRPr b="1" smtClean="0">
            <a:solidFill>
              <a:srgbClr val="7F0055"/>
            </a:solidFill>
            <a:effectLst/>
            <a:latin typeface="Consolas"/>
            <a:ea typeface="Calibri"/>
            <a:cs typeface="Times New Roman"/>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Week 3 - Usability Evaluation</Template>
  <TotalTime>3561</TotalTime>
  <Words>1260</Words>
  <Application>Microsoft Office PowerPoint</Application>
  <PresentationFormat>On-screen Show (4:3)</PresentationFormat>
  <Paragraphs>170</Paragraphs>
  <Slides>35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Arial Narrow</vt:lpstr>
      <vt:lpstr>Bahnschrift Light</vt:lpstr>
      <vt:lpstr>Bahnschrift Light SemiCondensed</vt:lpstr>
      <vt:lpstr>Calibri</vt:lpstr>
      <vt:lpstr>Theme1</vt:lpstr>
      <vt:lpstr>Usability of The Interactive System</vt:lpstr>
      <vt:lpstr>Các yếu tố trong trải nghiệm</vt:lpstr>
      <vt:lpstr>Usability Example</vt:lpstr>
      <vt:lpstr>Example of Usability</vt:lpstr>
      <vt:lpstr>Example of Usability</vt:lpstr>
      <vt:lpstr>Example of Usability</vt:lpstr>
      <vt:lpstr>Example of Usability</vt:lpstr>
      <vt:lpstr>Definition of Usability</vt:lpstr>
      <vt:lpstr>Definition of Usability</vt:lpstr>
      <vt:lpstr>Definition of Usability</vt:lpstr>
      <vt:lpstr>Usability – Learnability (Dễ học)</vt:lpstr>
      <vt:lpstr>Ví dụ</vt:lpstr>
      <vt:lpstr>Usability – Efficiency (Hiệu suất)</vt:lpstr>
      <vt:lpstr>Ví dụ: Điều hướng</vt:lpstr>
      <vt:lpstr>Ví dụ: Điều khiển</vt:lpstr>
      <vt:lpstr>Ví dụ: Điều khiển cá nhân hóa</vt:lpstr>
      <vt:lpstr>Ví dụ: Phản hồi</vt:lpstr>
      <vt:lpstr>Ví dụ: Sự thông minh</vt:lpstr>
      <vt:lpstr>Usability – Memorability (Dễ nhớ)</vt:lpstr>
      <vt:lpstr>Usability – Memorability (Dễ nhớ)</vt:lpstr>
      <vt:lpstr>Usability - Errors</vt:lpstr>
      <vt:lpstr>Usability - Errors</vt:lpstr>
      <vt:lpstr>Ví dụ: Tự bảo vệ</vt:lpstr>
      <vt:lpstr>Usability - Satisfaction</vt:lpstr>
      <vt:lpstr>Ví dụ: web responsive design</vt:lpstr>
      <vt:lpstr>Principles of system design  with Usability</vt:lpstr>
      <vt:lpstr>Principles of Usability Design</vt:lpstr>
      <vt:lpstr>Principles of Usability Design</vt:lpstr>
      <vt:lpstr>Principles of Usability Design</vt:lpstr>
      <vt:lpstr>Example of GUI suggestion:</vt:lpstr>
      <vt:lpstr>Principles of Usability Design</vt:lpstr>
      <vt:lpstr>Principles of Usability Design</vt:lpstr>
      <vt:lpstr>Principles of Usability Design</vt:lpstr>
      <vt:lpstr>Principles of usability system design</vt:lpstr>
      <vt:lpstr> Human-Computer Interaction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MANAGEMENT</dc:title>
  <dc:creator>IFORNO</dc:creator>
  <cp:lastModifiedBy>Hung Le Phi</cp:lastModifiedBy>
  <cp:revision>213</cp:revision>
  <dcterms:created xsi:type="dcterms:W3CDTF">2019-09-03T17:32:50Z</dcterms:created>
  <dcterms:modified xsi:type="dcterms:W3CDTF">2023-09-25T03:36:21Z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2018-10-30T00:00:00Z</vt:filetime>
  </property>
  <property fmtid="{D5CDD505-2E9C-101B-9397-08002B2CF9AE}" pid="3" name="Creator">
    <vt:lpwstr>Microsoft® PowerPoint® 2016</vt:lpwstr>
  </property>
  <property fmtid="{D5CDD505-2E9C-101B-9397-08002B2CF9AE}" pid="4" name="LastSaved">
    <vt:filetime>2019-09-03T00:00:00Z</vt:filetime>
  </property>
</Properties>
</file>